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6"/>
  </p:notesMasterIdLst>
  <p:handoutMasterIdLst>
    <p:handoutMasterId r:id="rId27"/>
  </p:handoutMasterIdLst>
  <p:sldIdLst>
    <p:sldId id="1369" r:id="rId5"/>
    <p:sldId id="471" r:id="rId6"/>
    <p:sldId id="1384" r:id="rId7"/>
    <p:sldId id="1389" r:id="rId8"/>
    <p:sldId id="1388" r:id="rId9"/>
    <p:sldId id="3043" r:id="rId10"/>
    <p:sldId id="1392" r:id="rId11"/>
    <p:sldId id="1391" r:id="rId12"/>
    <p:sldId id="1422" r:id="rId13"/>
    <p:sldId id="1421" r:id="rId14"/>
    <p:sldId id="1414" r:id="rId15"/>
    <p:sldId id="1393" r:id="rId16"/>
    <p:sldId id="279" r:id="rId17"/>
    <p:sldId id="1418" r:id="rId18"/>
    <p:sldId id="1365" r:id="rId19"/>
    <p:sldId id="1423" r:id="rId20"/>
    <p:sldId id="1359" r:id="rId21"/>
    <p:sldId id="1406" r:id="rId22"/>
    <p:sldId id="1419" r:id="rId23"/>
    <p:sldId id="1407" r:id="rId24"/>
    <p:sldId id="34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A935CE24-49E4-4114-8799-AE7B16DD4310}">
          <p14:sldIdLst>
            <p14:sldId id="1369"/>
            <p14:sldId id="471"/>
          </p14:sldIdLst>
        </p14:section>
        <p14:section name="MC and GC" id="{2E078605-6EF9-4590-8C8F-D9513D5913D3}">
          <p14:sldIdLst>
            <p14:sldId id="1384"/>
            <p14:sldId id="1389"/>
            <p14:sldId id="1388"/>
            <p14:sldId id="3043"/>
            <p14:sldId id="1392"/>
            <p14:sldId id="1391"/>
            <p14:sldId id="1422"/>
            <p14:sldId id="1421"/>
            <p14:sldId id="1414"/>
            <p14:sldId id="1393"/>
          </p14:sldIdLst>
        </p14:section>
        <p14:section name="Public Health Approach" id="{86714F35-C6E4-497E-B077-B3D75FD8BB1A}">
          <p14:sldIdLst>
            <p14:sldId id="279"/>
            <p14:sldId id="1418"/>
            <p14:sldId id="1365"/>
            <p14:sldId id="1423"/>
          </p14:sldIdLst>
        </p14:section>
        <p14:section name="Conclusion" id="{8BF8D0A4-F23B-3D48-A2FF-78B6341829B0}">
          <p14:sldIdLst>
            <p14:sldId id="1359"/>
            <p14:sldId id="1406"/>
            <p14:sldId id="1419"/>
            <p14:sldId id="1407"/>
            <p14:sldId id="34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10A78D-E53C-45AF-D5D2-B41E9BED655B}" name="Georgia Nordman" initials="GN" userId="S::georgia.nordman@dcgcommunications.com::ef71f6a2-0b28-4be6-85b9-a9617e7fb1a8" providerId="AD"/>
  <p188:author id="{EE7F27A4-69CC-9715-BD62-96EFEB0E625A}" name="Lauren McCullough" initials="LM" userId="S::lauren.mccullough@dcgcommunications.com::b053529d-e138-4ce5-be01-cb6375392904" providerId="AD"/>
  <p188:author id="{32C92AA6-15CB-EF5F-3743-98C47723B994}" name="Meaghan Jordan" initials="MJ" userId="S::meaghan.jordan@dcgcommunications.com::9c7bfff7-32a8-4098-a7fa-bd09ff5f011b" providerId="AD"/>
  <p188:author id="{56BFE5DD-8B50-6824-3475-9F057C3FC1CB}" name="Megan Wojcik" initials="MW" userId="S::megan.wojcik@dcgcommunications.com::87125a2e-e511-447b-ba05-966d1cf39178" providerId="AD"/>
  <p188:author id="{8AB131E6-EBB3-F514-0D84-193FD327C531}" name="Le, Andrea L." initials="LAL" userId="S::Andrea.Le@va.gov::5cdf5df1-decd-459e-b2d8-621d9b3facf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riadne Haddad" initials="AH" lastIdx="20" clrIdx="0">
    <p:extLst>
      <p:ext uri="{19B8F6BF-5375-455C-9EA6-DF929625EA0E}">
        <p15:presenceInfo xmlns:p15="http://schemas.microsoft.com/office/powerpoint/2012/main" userId="S::ariadne.haddad@dcgcommunications.com::08930c4f-4c51-44ec-8503-dd362005a657" providerId="AD"/>
      </p:ext>
    </p:extLst>
  </p:cmAuthor>
  <p:cmAuthor id="2" name="Theresa Welch" initials="TW" lastIdx="4" clrIdx="1"/>
  <p:cmAuthor id="3" name="Emily Howell" initials="EH" lastIdx="6" clrIdx="2">
    <p:extLst>
      <p:ext uri="{19B8F6BF-5375-455C-9EA6-DF929625EA0E}">
        <p15:presenceInfo xmlns:p15="http://schemas.microsoft.com/office/powerpoint/2012/main" userId="Emily How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596F"/>
    <a:srgbClr val="2655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61" autoAdjust="0"/>
    <p:restoredTop sz="84470" autoAdjust="0"/>
  </p:normalViewPr>
  <p:slideViewPr>
    <p:cSldViewPr snapToGrid="0">
      <p:cViewPr varScale="1">
        <p:scale>
          <a:sx n="72" d="100"/>
          <a:sy n="72" d="100"/>
        </p:scale>
        <p:origin x="1134" y="72"/>
      </p:cViewPr>
      <p:guideLst/>
    </p:cSldViewPr>
  </p:slideViewPr>
  <p:notesTextViewPr>
    <p:cViewPr>
      <p:scale>
        <a:sx n="1" d="1"/>
        <a:sy n="1" d="1"/>
      </p:scale>
      <p:origin x="0" y="0"/>
    </p:cViewPr>
  </p:notesTextViewPr>
  <p:sorterViewPr>
    <p:cViewPr>
      <p:scale>
        <a:sx n="110" d="100"/>
        <a:sy n="110" d="100"/>
      </p:scale>
      <p:origin x="0" y="-1844"/>
    </p:cViewPr>
  </p:sorterViewPr>
  <p:notesViewPr>
    <p:cSldViewPr snapToGrid="0">
      <p:cViewPr varScale="1">
        <p:scale>
          <a:sx n="121" d="100"/>
          <a:sy n="121" d="100"/>
        </p:scale>
        <p:origin x="6804"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un Bingham" userId="e421a602-1d4f-4b77-8d01-c4786afec567" providerId="ADAL" clId="{E3A945F2-E67B-4321-BDC0-438AC0F655D0}"/>
    <pc:docChg chg="custSel modSld">
      <pc:chgData name="Shaun Bingham" userId="e421a602-1d4f-4b77-8d01-c4786afec567" providerId="ADAL" clId="{E3A945F2-E67B-4321-BDC0-438AC0F655D0}" dt="2022-08-06T02:40:02.496" v="33" actId="1076"/>
      <pc:docMkLst>
        <pc:docMk/>
      </pc:docMkLst>
      <pc:sldChg chg="delSp mod">
        <pc:chgData name="Shaun Bingham" userId="e421a602-1d4f-4b77-8d01-c4786afec567" providerId="ADAL" clId="{E3A945F2-E67B-4321-BDC0-438AC0F655D0}" dt="2022-08-06T02:36:58.791" v="0" actId="21"/>
        <pc:sldMkLst>
          <pc:docMk/>
          <pc:sldMk cId="1428409318" sldId="279"/>
        </pc:sldMkLst>
        <pc:grpChg chg="del">
          <ac:chgData name="Shaun Bingham" userId="e421a602-1d4f-4b77-8d01-c4786afec567" providerId="ADAL" clId="{E3A945F2-E67B-4321-BDC0-438AC0F655D0}" dt="2022-08-06T02:36:58.791" v="0" actId="21"/>
          <ac:grpSpMkLst>
            <pc:docMk/>
            <pc:sldMk cId="1428409318" sldId="279"/>
            <ac:grpSpMk id="9" creationId="{887AA823-5B47-973A-7D20-84D4AE902332}"/>
          </ac:grpSpMkLst>
        </pc:grpChg>
      </pc:sldChg>
      <pc:sldChg chg="addSp modSp mod setBg">
        <pc:chgData name="Shaun Bingham" userId="e421a602-1d4f-4b77-8d01-c4786afec567" providerId="ADAL" clId="{E3A945F2-E67B-4321-BDC0-438AC0F655D0}" dt="2022-08-06T02:40:02.496" v="33" actId="1076"/>
        <pc:sldMkLst>
          <pc:docMk/>
          <pc:sldMk cId="853951017" sldId="1418"/>
        </pc:sldMkLst>
        <pc:spChg chg="mod">
          <ac:chgData name="Shaun Bingham" userId="e421a602-1d4f-4b77-8d01-c4786afec567" providerId="ADAL" clId="{E3A945F2-E67B-4321-BDC0-438AC0F655D0}" dt="2022-08-06T02:40:02.496" v="33" actId="1076"/>
          <ac:spMkLst>
            <pc:docMk/>
            <pc:sldMk cId="853951017" sldId="1418"/>
            <ac:spMk id="10" creationId="{B48BE53A-BAC9-0CCA-22BC-DD6BBC14C567}"/>
          </ac:spMkLst>
        </pc:spChg>
        <pc:grpChg chg="add mod">
          <ac:chgData name="Shaun Bingham" userId="e421a602-1d4f-4b77-8d01-c4786afec567" providerId="ADAL" clId="{E3A945F2-E67B-4321-BDC0-438AC0F655D0}" dt="2022-08-06T02:39:49.343" v="31" actId="12788"/>
          <ac:grpSpMkLst>
            <pc:docMk/>
            <pc:sldMk cId="853951017" sldId="1418"/>
            <ac:grpSpMk id="6" creationId="{0625632D-B785-2466-96FB-5C67952499F0}"/>
          </ac:grpSpMkLst>
        </pc:grpChg>
        <pc:picChg chg="mod">
          <ac:chgData name="Shaun Bingham" userId="e421a602-1d4f-4b77-8d01-c4786afec567" providerId="ADAL" clId="{E3A945F2-E67B-4321-BDC0-438AC0F655D0}" dt="2022-08-06T02:37:08.046" v="1"/>
          <ac:picMkLst>
            <pc:docMk/>
            <pc:sldMk cId="853951017" sldId="1418"/>
            <ac:picMk id="7" creationId="{BD7EF7FF-267B-7CC5-8C02-D3BBC107705D}"/>
          </ac:picMkLst>
        </pc:picChg>
        <pc:cxnChg chg="mod">
          <ac:chgData name="Shaun Bingham" userId="e421a602-1d4f-4b77-8d01-c4786afec567" providerId="ADAL" clId="{E3A945F2-E67B-4321-BDC0-438AC0F655D0}" dt="2022-08-06T02:37:08.046" v="1"/>
          <ac:cxnSpMkLst>
            <pc:docMk/>
            <pc:sldMk cId="853951017" sldId="1418"/>
            <ac:cxnSpMk id="8" creationId="{74C05D99-3F7D-626C-E8C3-A52F53A0BD4E}"/>
          </ac:cxnSpMkLst>
        </pc:cxnChg>
      </pc:sldChg>
    </pc:docChg>
  </pc:docChgLst>
  <pc:docChgLst>
    <pc:chgData name="Le, Andrea L." userId="5cdf5df1-decd-459e-b2d8-621d9b3facf5" providerId="ADAL" clId="{F743C86E-CD75-4D04-885C-990730A7906F}"/>
    <pc:docChg chg="undo custSel modSld">
      <pc:chgData name="Le, Andrea L." userId="5cdf5df1-decd-459e-b2d8-621d9b3facf5" providerId="ADAL" clId="{F743C86E-CD75-4D04-885C-990730A7906F}" dt="2022-08-17T19:42:00.343" v="121" actId="20577"/>
      <pc:docMkLst>
        <pc:docMk/>
      </pc:docMkLst>
      <pc:sldChg chg="modSp mod">
        <pc:chgData name="Le, Andrea L." userId="5cdf5df1-decd-459e-b2d8-621d9b3facf5" providerId="ADAL" clId="{F743C86E-CD75-4D04-885C-990730A7906F}" dt="2022-08-12T16:02:39.886" v="5" actId="20577"/>
        <pc:sldMkLst>
          <pc:docMk/>
          <pc:sldMk cId="740584447" sldId="1369"/>
        </pc:sldMkLst>
        <pc:spChg chg="mod">
          <ac:chgData name="Le, Andrea L." userId="5cdf5df1-decd-459e-b2d8-621d9b3facf5" providerId="ADAL" clId="{F743C86E-CD75-4D04-885C-990730A7906F}" dt="2022-08-12T16:02:39.886" v="5" actId="20577"/>
          <ac:spMkLst>
            <pc:docMk/>
            <pc:sldMk cId="740584447" sldId="1369"/>
            <ac:spMk id="3" creationId="{0347C777-8BF4-3F48-AF39-1E728B2D5FB5}"/>
          </ac:spMkLst>
        </pc:spChg>
      </pc:sldChg>
      <pc:sldChg chg="modSp mod">
        <pc:chgData name="Le, Andrea L." userId="5cdf5df1-decd-459e-b2d8-621d9b3facf5" providerId="ADAL" clId="{F743C86E-CD75-4D04-885C-990730A7906F}" dt="2022-08-12T16:12:45.405" v="117" actId="14100"/>
        <pc:sldMkLst>
          <pc:docMk/>
          <pc:sldMk cId="4016102367" sldId="1384"/>
        </pc:sldMkLst>
        <pc:spChg chg="mod">
          <ac:chgData name="Le, Andrea L." userId="5cdf5df1-decd-459e-b2d8-621d9b3facf5" providerId="ADAL" clId="{F743C86E-CD75-4D04-885C-990730A7906F}" dt="2022-08-12T16:12:45.405" v="117" actId="14100"/>
          <ac:spMkLst>
            <pc:docMk/>
            <pc:sldMk cId="4016102367" sldId="1384"/>
            <ac:spMk id="6" creationId="{5943110B-9710-F246-8BB1-63A005412C43}"/>
          </ac:spMkLst>
        </pc:spChg>
      </pc:sldChg>
      <pc:sldChg chg="modNotesTx">
        <pc:chgData name="Le, Andrea L." userId="5cdf5df1-decd-459e-b2d8-621d9b3facf5" providerId="ADAL" clId="{F743C86E-CD75-4D04-885C-990730A7906F}" dt="2022-08-12T16:08:39.949" v="110" actId="12"/>
        <pc:sldMkLst>
          <pc:docMk/>
          <pc:sldMk cId="817379619" sldId="1388"/>
        </pc:sldMkLst>
      </pc:sldChg>
      <pc:sldChg chg="modNotesTx">
        <pc:chgData name="Le, Andrea L." userId="5cdf5df1-decd-459e-b2d8-621d9b3facf5" providerId="ADAL" clId="{F743C86E-CD75-4D04-885C-990730A7906F}" dt="2022-08-12T16:08:51.533" v="111" actId="12"/>
        <pc:sldMkLst>
          <pc:docMk/>
          <pc:sldMk cId="490434728" sldId="1391"/>
        </pc:sldMkLst>
      </pc:sldChg>
      <pc:sldChg chg="modNotesTx">
        <pc:chgData name="Le, Andrea L." userId="5cdf5df1-decd-459e-b2d8-621d9b3facf5" providerId="ADAL" clId="{F743C86E-CD75-4D04-885C-990730A7906F}" dt="2022-08-12T16:09:15.086" v="114" actId="6549"/>
        <pc:sldMkLst>
          <pc:docMk/>
          <pc:sldMk cId="2702714331" sldId="1406"/>
        </pc:sldMkLst>
      </pc:sldChg>
      <pc:sldChg chg="modSp mod">
        <pc:chgData name="Le, Andrea L." userId="5cdf5df1-decd-459e-b2d8-621d9b3facf5" providerId="ADAL" clId="{F743C86E-CD75-4D04-885C-990730A7906F}" dt="2022-08-17T19:41:46.692" v="118" actId="20577"/>
        <pc:sldMkLst>
          <pc:docMk/>
          <pc:sldMk cId="429009969" sldId="1407"/>
        </pc:sldMkLst>
        <pc:spChg chg="mod">
          <ac:chgData name="Le, Andrea L." userId="5cdf5df1-decd-459e-b2d8-621d9b3facf5" providerId="ADAL" clId="{F743C86E-CD75-4D04-885C-990730A7906F}" dt="2022-08-17T19:41:46.692" v="118" actId="20577"/>
          <ac:spMkLst>
            <pc:docMk/>
            <pc:sldMk cId="429009969" sldId="1407"/>
            <ac:spMk id="13" creationId="{74F1DE5C-78BA-7649-B192-9CE8B76090B6}"/>
          </ac:spMkLst>
        </pc:spChg>
      </pc:sldChg>
      <pc:sldChg chg="delCm">
        <pc:chgData name="Le, Andrea L." userId="5cdf5df1-decd-459e-b2d8-621d9b3facf5" providerId="ADAL" clId="{F743C86E-CD75-4D04-885C-990730A7906F}" dt="2022-08-12T13:52:33.028" v="0"/>
        <pc:sldMkLst>
          <pc:docMk/>
          <pc:sldMk cId="853951017" sldId="1418"/>
        </pc:sldMkLst>
      </pc:sldChg>
      <pc:sldChg chg="modSp mod modNotesTx">
        <pc:chgData name="Le, Andrea L." userId="5cdf5df1-decd-459e-b2d8-621d9b3facf5" providerId="ADAL" clId="{F743C86E-CD75-4D04-885C-990730A7906F}" dt="2022-08-17T19:42:00.343" v="121" actId="20577"/>
        <pc:sldMkLst>
          <pc:docMk/>
          <pc:sldMk cId="2050871661" sldId="3043"/>
        </pc:sldMkLst>
        <pc:spChg chg="mod">
          <ac:chgData name="Le, Andrea L." userId="5cdf5df1-decd-459e-b2d8-621d9b3facf5" providerId="ADAL" clId="{F743C86E-CD75-4D04-885C-990730A7906F}" dt="2022-08-17T19:42:00.343" v="121" actId="20577"/>
          <ac:spMkLst>
            <pc:docMk/>
            <pc:sldMk cId="2050871661" sldId="3043"/>
            <ac:spMk id="26" creationId="{1BB05309-0B37-41DF-2C41-02BD91A8EFA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13B0B3-CE14-D142-AB0F-CB474996939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9FC7B54-29B4-8EC6-0F25-769CD88351E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4ABC9A-D944-402A-8ED4-6EAE384D5753}" type="datetimeFigureOut">
              <a:rPr lang="en-US" smtClean="0"/>
              <a:t>8/17/2022</a:t>
            </a:fld>
            <a:endParaRPr lang="en-US"/>
          </a:p>
        </p:txBody>
      </p:sp>
      <p:sp>
        <p:nvSpPr>
          <p:cNvPr id="4" name="Footer Placeholder 3">
            <a:extLst>
              <a:ext uri="{FF2B5EF4-FFF2-40B4-BE49-F238E27FC236}">
                <a16:creationId xmlns:a16="http://schemas.microsoft.com/office/drawing/2014/main" id="{AEBA11A2-B04A-06BB-D816-BDCEF41F290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85320BD-339C-34E8-3025-C66ED2582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575D82-C090-4826-9423-52520097E81A}" type="slidenum">
              <a:rPr lang="en-US" smtClean="0"/>
              <a:t>‹#›</a:t>
            </a:fld>
            <a:endParaRPr lang="en-US"/>
          </a:p>
        </p:txBody>
      </p:sp>
    </p:spTree>
    <p:extLst>
      <p:ext uri="{BB962C8B-B14F-4D97-AF65-F5344CB8AC3E}">
        <p14:creationId xmlns:p14="http://schemas.microsoft.com/office/powerpoint/2010/main" val="3512861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3C3197-98AC-4188-B8D0-114E2CA3E5BE}" type="datetimeFigureOut">
              <a:rPr lang="en-US" smtClean="0"/>
              <a:t>8/17/2022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A90EEC-D4B8-4DDC-BE71-30BD75E4670C}" type="slidenum">
              <a:rPr lang="en-US" smtClean="0"/>
              <a:t>‹#›</a:t>
            </a:fld>
            <a:endParaRPr lang="en-US" dirty="0"/>
          </a:p>
        </p:txBody>
      </p:sp>
    </p:spTree>
    <p:extLst>
      <p:ext uri="{BB962C8B-B14F-4D97-AF65-F5344CB8AC3E}">
        <p14:creationId xmlns:p14="http://schemas.microsoft.com/office/powerpoint/2010/main" val="3739488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A90EEC-D4B8-4DDC-BE71-30BD75E4670C}" type="slidenum">
              <a:rPr lang="en-US" smtClean="0"/>
              <a:t>1</a:t>
            </a:fld>
            <a:endParaRPr lang="en-US" dirty="0"/>
          </a:p>
        </p:txBody>
      </p:sp>
    </p:spTree>
    <p:extLst>
      <p:ext uri="{BB962C8B-B14F-4D97-AF65-F5344CB8AC3E}">
        <p14:creationId xmlns:p14="http://schemas.microsoft.com/office/powerpoint/2010/main" val="3012262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9B73F7-48C1-6846-9B3F-8D3BA533F6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0374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0D5F1-E411-C94B-A5DA-27B8071F4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6617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9B73F7-48C1-6846-9B3F-8D3BA533F6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8036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 Governor’s/Mayor’s Challenge is part of the overarching effort around VA’s Community-Based Interventions for Suicide Prevention, which serves as a unifying model that aims to reach Veterans through multiple touchpoints – from national to community levels, for all community-based efforts to end Veteran suicide.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9B73F7-48C1-6846-9B3F-8D3BA533F6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736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dirty="0">
              <a:solidFill>
                <a:schemeClr val="tx2">
                  <a:lumMod val="50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CA9186-2D37-401C-AD2F-685E5D274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4170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the following framework for outlining your program:</a:t>
            </a:r>
          </a:p>
          <a:p>
            <a:pPr marL="228600" indent="-228600">
              <a:buAutoNum type="arabicPeriod"/>
            </a:pPr>
            <a:r>
              <a:rPr lang="en-US" dirty="0"/>
              <a:t>Brief description of program/pilot, including expected timeframe of launch</a:t>
            </a:r>
          </a:p>
          <a:p>
            <a:pPr marL="228600" indent="-228600">
              <a:buAutoNum type="arabicPeriod"/>
            </a:pPr>
            <a:r>
              <a:rPr lang="en-US" dirty="0"/>
              <a:t>Additional relevant details about program/pilot</a:t>
            </a:r>
          </a:p>
          <a:p>
            <a:pPr marL="228600" indent="-228600">
              <a:buAutoNum type="arabicPeriod"/>
            </a:pPr>
            <a:r>
              <a:rPr lang="en-US" dirty="0"/>
              <a:t>Any process/outcome measures</a:t>
            </a:r>
          </a:p>
        </p:txBody>
      </p:sp>
      <p:sp>
        <p:nvSpPr>
          <p:cNvPr id="4" name="Slide Number Placeholder 3"/>
          <p:cNvSpPr>
            <a:spLocks noGrp="1"/>
          </p:cNvSpPr>
          <p:nvPr>
            <p:ph type="sldNum" sz="quarter" idx="5"/>
          </p:nvPr>
        </p:nvSpPr>
        <p:spPr/>
        <p:txBody>
          <a:bodyPr/>
          <a:lstStyle/>
          <a:p>
            <a:fld id="{28A90EEC-D4B8-4DDC-BE71-30BD75E4670C}" type="slidenum">
              <a:rPr lang="en-US" smtClean="0"/>
              <a:t>10</a:t>
            </a:fld>
            <a:endParaRPr lang="en-US" dirty="0"/>
          </a:p>
        </p:txBody>
      </p:sp>
    </p:spTree>
    <p:extLst>
      <p:ext uri="{BB962C8B-B14F-4D97-AF65-F5344CB8AC3E}">
        <p14:creationId xmlns:p14="http://schemas.microsoft.com/office/powerpoint/2010/main" val="4096785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including a Call To Action to your audience.</a:t>
            </a:r>
          </a:p>
        </p:txBody>
      </p:sp>
      <p:sp>
        <p:nvSpPr>
          <p:cNvPr id="4" name="Slide Number Placeholder 3"/>
          <p:cNvSpPr>
            <a:spLocks noGrp="1"/>
          </p:cNvSpPr>
          <p:nvPr>
            <p:ph type="sldNum" sz="quarter" idx="5"/>
          </p:nvPr>
        </p:nvSpPr>
        <p:spPr/>
        <p:txBody>
          <a:bodyPr/>
          <a:lstStyle/>
          <a:p>
            <a:fld id="{28A90EEC-D4B8-4DDC-BE71-30BD75E4670C}" type="slidenum">
              <a:rPr lang="en-US" smtClean="0"/>
              <a:t>11</a:t>
            </a:fld>
            <a:endParaRPr lang="en-US" dirty="0"/>
          </a:p>
        </p:txBody>
      </p:sp>
    </p:spTree>
    <p:extLst>
      <p:ext uri="{BB962C8B-B14F-4D97-AF65-F5344CB8AC3E}">
        <p14:creationId xmlns:p14="http://schemas.microsoft.com/office/powerpoint/2010/main" val="312314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4C9B73F7-48C1-6846-9B3F-8D3BA533F650}" type="slidenum">
              <a:rPr lang="en-US" smtClean="0"/>
              <a:t>12</a:t>
            </a:fld>
            <a:endParaRPr lang="en-US" dirty="0"/>
          </a:p>
        </p:txBody>
      </p:sp>
    </p:spTree>
    <p:extLst>
      <p:ext uri="{BB962C8B-B14F-4D97-AF65-F5344CB8AC3E}">
        <p14:creationId xmlns:p14="http://schemas.microsoft.com/office/powerpoint/2010/main" val="3070155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9B73F7-48C1-6846-9B3F-8D3BA533F6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931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9B73F7-48C1-6846-9B3F-8D3BA533F6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42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9B73F7-48C1-6846-9B3F-8D3BA533F6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049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9B73F7-48C1-6846-9B3F-8D3BA533F650}" type="slidenum">
              <a:rPr lang="en-US" smtClean="0"/>
              <a:t>17</a:t>
            </a:fld>
            <a:endParaRPr lang="en-US" dirty="0"/>
          </a:p>
        </p:txBody>
      </p:sp>
    </p:spTree>
    <p:extLst>
      <p:ext uri="{BB962C8B-B14F-4D97-AF65-F5344CB8AC3E}">
        <p14:creationId xmlns:p14="http://schemas.microsoft.com/office/powerpoint/2010/main" val="4212003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Feel free to share a PSA during your presentation. Various PSAs can be found at the Veterans Crisis Line Spread the Word page (link in slide).  </a:t>
            </a:r>
          </a:p>
        </p:txBody>
      </p:sp>
      <p:sp>
        <p:nvSpPr>
          <p:cNvPr id="4" name="Slide Number Placeholder 3"/>
          <p:cNvSpPr>
            <a:spLocks noGrp="1"/>
          </p:cNvSpPr>
          <p:nvPr>
            <p:ph type="sldNum" sz="quarter" idx="10"/>
          </p:nvPr>
        </p:nvSpPr>
        <p:spPr/>
        <p:txBody>
          <a:bodyPr/>
          <a:lstStyle/>
          <a:p>
            <a:fld id="{4C9B73F7-48C1-6846-9B3F-8D3BA533F650}" type="slidenum">
              <a:rPr lang="en-US" smtClean="0"/>
              <a:t>18</a:t>
            </a:fld>
            <a:endParaRPr lang="en-US" dirty="0"/>
          </a:p>
        </p:txBody>
      </p:sp>
    </p:spTree>
    <p:extLst>
      <p:ext uri="{BB962C8B-B14F-4D97-AF65-F5344CB8AC3E}">
        <p14:creationId xmlns:p14="http://schemas.microsoft.com/office/powerpoint/2010/main" val="1953343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Question examples: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Where are you playing a role?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What can we do, together, to build and keep the momentum going against suicide? </a:t>
            </a:r>
          </a:p>
          <a:p>
            <a:pPr marL="171450" indent="-171450">
              <a:buFont typeface="Arial" panose="020B0604020202020204" pitchFamily="34" charset="0"/>
              <a:buChar char="•"/>
            </a:pPr>
            <a:r>
              <a:rPr lang="en-US" sz="1200" b="0" i="0" dirty="0">
                <a:solidFill>
                  <a:srgbClr val="003F72"/>
                </a:solidFill>
              </a:rPr>
              <a:t>What challenges have you had in advancing suicide prevention best practices within your company/organization/community? </a:t>
            </a:r>
          </a:p>
          <a:p>
            <a:pPr marL="171450" indent="-171450">
              <a:buFont typeface="Arial" panose="020B0604020202020204" pitchFamily="34" charset="0"/>
              <a:buChar char="•"/>
            </a:pPr>
            <a:r>
              <a:rPr lang="en-US" sz="1200" b="0" i="0" dirty="0">
                <a:solidFill>
                  <a:srgbClr val="003F72"/>
                </a:solidFill>
              </a:rPr>
              <a:t>How can your organization and </a:t>
            </a:r>
            <a:r>
              <a:rPr lang="en-US" sz="1200" b="0" i="0" dirty="0">
                <a:solidFill>
                  <a:srgbClr val="003F72"/>
                </a:solidFill>
                <a:highlight>
                  <a:srgbClr val="FFFF00"/>
                </a:highlight>
              </a:rPr>
              <a:t>[insert team name] </a:t>
            </a:r>
            <a:r>
              <a:rPr lang="en-US" sz="1200" b="0" i="0" dirty="0">
                <a:solidFill>
                  <a:srgbClr val="003F72"/>
                </a:solidFill>
              </a:rPr>
              <a:t>increase collaboration?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9B73F7-48C1-6846-9B3F-8D3BA533F6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491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A90EEC-D4B8-4DDC-BE71-30BD75E4670C}" type="slidenum">
              <a:rPr lang="en-US" smtClean="0"/>
              <a:t>20</a:t>
            </a:fld>
            <a:endParaRPr lang="en-US" dirty="0"/>
          </a:p>
        </p:txBody>
      </p:sp>
    </p:spTree>
    <p:extLst>
      <p:ext uri="{BB962C8B-B14F-4D97-AF65-F5344CB8AC3E}">
        <p14:creationId xmlns:p14="http://schemas.microsoft.com/office/powerpoint/2010/main" val="2057929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A90EEC-D4B8-4DDC-BE71-30BD75E4670C}" type="slidenum">
              <a:rPr lang="en-US" smtClean="0"/>
              <a:t>21</a:t>
            </a:fld>
            <a:endParaRPr lang="en-US" dirty="0"/>
          </a:p>
        </p:txBody>
      </p:sp>
    </p:spTree>
    <p:extLst>
      <p:ext uri="{BB962C8B-B14F-4D97-AF65-F5344CB8AC3E}">
        <p14:creationId xmlns:p14="http://schemas.microsoft.com/office/powerpoint/2010/main" val="29870883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No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39873" y="234412"/>
            <a:ext cx="7927714" cy="813855"/>
          </a:xfrm>
          <a:prstGeom prst="rect">
            <a:avLst/>
          </a:prstGeom>
        </p:spPr>
        <p:txBody>
          <a:bodyPr anchor="t">
            <a:normAutofit/>
          </a:bodyPr>
          <a:lstStyle>
            <a:lvl1pPr algn="l">
              <a:defRPr sz="3200">
                <a:solidFill>
                  <a:srgbClr val="265582"/>
                </a:solidFill>
              </a:defRPr>
            </a:lvl1pPr>
          </a:lstStyle>
          <a:p>
            <a:r>
              <a:rPr lang="en-US" dirty="0"/>
              <a:t>Title</a:t>
            </a:r>
          </a:p>
        </p:txBody>
      </p:sp>
      <p:sp>
        <p:nvSpPr>
          <p:cNvPr id="4" name="Date Placeholder 3"/>
          <p:cNvSpPr>
            <a:spLocks noGrp="1"/>
          </p:cNvSpPr>
          <p:nvPr>
            <p:ph type="dt" sz="half" idx="10"/>
          </p:nvPr>
        </p:nvSpPr>
        <p:spPr>
          <a:xfrm>
            <a:off x="429525" y="2180958"/>
            <a:ext cx="2743200" cy="636749"/>
          </a:xfrm>
          <a:prstGeom prst="rect">
            <a:avLst/>
          </a:prstGeom>
        </p:spPr>
        <p:txBody>
          <a:bodyPr/>
          <a:lstStyle>
            <a:lvl1pPr>
              <a:defRPr sz="1200" i="1">
                <a:solidFill>
                  <a:srgbClr val="265582"/>
                </a:solidFill>
              </a:defRPr>
            </a:lvl1pPr>
          </a:lstStyle>
          <a:p>
            <a:r>
              <a:rPr lang="en-US" dirty="0"/>
              <a:t>Location</a:t>
            </a:r>
          </a:p>
          <a:p>
            <a:endParaRPr lang="en-US" dirty="0"/>
          </a:p>
          <a:p>
            <a:r>
              <a:rPr lang="en-US" dirty="0"/>
              <a:t>Date</a:t>
            </a:r>
          </a:p>
        </p:txBody>
      </p:sp>
    </p:spTree>
    <p:extLst>
      <p:ext uri="{BB962C8B-B14F-4D97-AF65-F5344CB8AC3E}">
        <p14:creationId xmlns:p14="http://schemas.microsoft.com/office/powerpoint/2010/main" val="973561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w/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6063" y="982665"/>
            <a:ext cx="10515600" cy="439641"/>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838200" y="1648315"/>
            <a:ext cx="10515600" cy="393068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18462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No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6B535D7-6AFC-B6E7-AF96-F182A961A74D}"/>
              </a:ext>
            </a:extLst>
          </p:cNvPr>
          <p:cNvSpPr>
            <a:spLocks noGrp="1"/>
          </p:cNvSpPr>
          <p:nvPr>
            <p:ph type="title"/>
          </p:nvPr>
        </p:nvSpPr>
        <p:spPr>
          <a:xfrm>
            <a:off x="456063" y="982665"/>
            <a:ext cx="10515600" cy="439641"/>
          </a:xfrm>
          <a:prstGeom prst="rect">
            <a:avLst/>
          </a:prstGeom>
        </p:spPr>
        <p:txBody>
          <a:bodyPr/>
          <a:lstStyle/>
          <a:p>
            <a:r>
              <a:rPr lang="en-US" dirty="0"/>
              <a:t>Click to edit Master title style</a:t>
            </a:r>
          </a:p>
        </p:txBody>
      </p:sp>
      <p:sp>
        <p:nvSpPr>
          <p:cNvPr id="7" name="Content Placeholder 2">
            <a:extLst>
              <a:ext uri="{FF2B5EF4-FFF2-40B4-BE49-F238E27FC236}">
                <a16:creationId xmlns:a16="http://schemas.microsoft.com/office/drawing/2014/main" id="{133966D5-862F-0B8E-B04F-3385A6BF1832}"/>
              </a:ext>
            </a:extLst>
          </p:cNvPr>
          <p:cNvSpPr>
            <a:spLocks noGrp="1"/>
          </p:cNvSpPr>
          <p:nvPr>
            <p:ph idx="1"/>
          </p:nvPr>
        </p:nvSpPr>
        <p:spPr>
          <a:xfrm>
            <a:off x="838200" y="1648315"/>
            <a:ext cx="10515600" cy="393068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7449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No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6685" y="3984673"/>
            <a:ext cx="9886116" cy="499403"/>
          </a:xfrm>
          <a:prstGeom prst="rect">
            <a:avLst/>
          </a:prstGeom>
        </p:spPr>
        <p:txBody>
          <a:bodyPr anchor="t">
            <a:normAutofit/>
          </a:bodyPr>
          <a:lstStyle>
            <a:lvl1pPr>
              <a:defRPr sz="4000">
                <a:solidFill>
                  <a:srgbClr val="265582"/>
                </a:solidFill>
              </a:defRPr>
            </a:lvl1pPr>
          </a:lstStyle>
          <a:p>
            <a:r>
              <a:rPr lang="en-US" dirty="0"/>
              <a:t>Click to edit Master title style</a:t>
            </a:r>
          </a:p>
        </p:txBody>
      </p:sp>
      <p:sp>
        <p:nvSpPr>
          <p:cNvPr id="8" name="Subtitle 2">
            <a:extLst>
              <a:ext uri="{FF2B5EF4-FFF2-40B4-BE49-F238E27FC236}">
                <a16:creationId xmlns:a16="http://schemas.microsoft.com/office/drawing/2014/main" id="{156CE847-A648-614F-9D37-EE8537F393F0}"/>
              </a:ext>
            </a:extLst>
          </p:cNvPr>
          <p:cNvSpPr>
            <a:spLocks noGrp="1"/>
          </p:cNvSpPr>
          <p:nvPr>
            <p:ph type="subTitle" idx="1"/>
          </p:nvPr>
        </p:nvSpPr>
        <p:spPr>
          <a:xfrm>
            <a:off x="736685" y="4335094"/>
            <a:ext cx="7843227" cy="499403"/>
          </a:xfrm>
          <a:prstGeom prst="rect">
            <a:avLst/>
          </a:prstGeom>
        </p:spPr>
        <p:txBody>
          <a:bodyPr anchor="b">
            <a:normAutofit/>
          </a:bodyPr>
          <a:lstStyle>
            <a:lvl1pPr marL="0" indent="0" algn="l">
              <a:buNone/>
              <a:defRPr sz="2000" i="1">
                <a:solidFill>
                  <a:srgbClr val="26558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95635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826452"/>
            <a:ext cx="5157787" cy="57677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9" y="2466606"/>
            <a:ext cx="5157787" cy="318514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826452"/>
            <a:ext cx="5183188" cy="57677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1" y="2466606"/>
            <a:ext cx="5183188" cy="318514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a:extLst>
              <a:ext uri="{FF2B5EF4-FFF2-40B4-BE49-F238E27FC236}">
                <a16:creationId xmlns:a16="http://schemas.microsoft.com/office/drawing/2014/main" id="{355BCD1B-3815-C342-9679-E1E92B1E76FD}"/>
              </a:ext>
            </a:extLst>
          </p:cNvPr>
          <p:cNvSpPr>
            <a:spLocks noGrp="1"/>
          </p:cNvSpPr>
          <p:nvPr>
            <p:ph type="title"/>
          </p:nvPr>
        </p:nvSpPr>
        <p:spPr>
          <a:xfrm>
            <a:off x="464474" y="917865"/>
            <a:ext cx="10515600" cy="576776"/>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026210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5C502EB-7A70-0143-CC42-4918499C1F67}"/>
              </a:ext>
            </a:extLst>
          </p:cNvPr>
          <p:cNvSpPr>
            <a:spLocks noGrp="1"/>
          </p:cNvSpPr>
          <p:nvPr>
            <p:ph type="title"/>
          </p:nvPr>
        </p:nvSpPr>
        <p:spPr>
          <a:xfrm>
            <a:off x="456063" y="982665"/>
            <a:ext cx="10515600" cy="43964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450581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4936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207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3" r:id="rId4"/>
    <p:sldLayoutId id="2147483685" r:id="rId5"/>
    <p:sldLayoutId id="2147483686" r:id="rId6"/>
    <p:sldLayoutId id="2147483687" r:id="rId7"/>
  </p:sldLayoutIdLst>
  <p:hf hdr="0" ftr="0" dt="0"/>
  <p:txStyles>
    <p:titleStyle>
      <a:lvl1pPr algn="l" defTabSz="914400" rtl="0" eaLnBrk="1" latinLnBrk="0" hangingPunct="1">
        <a:lnSpc>
          <a:spcPct val="90000"/>
        </a:lnSpc>
        <a:spcBef>
          <a:spcPct val="0"/>
        </a:spcBef>
        <a:buNone/>
        <a:defRPr sz="3500" b="1" kern="1200">
          <a:solidFill>
            <a:srgbClr val="00467F"/>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891A1A"/>
        </a:buClr>
        <a:buFont typeface="Arial" panose="020B0604020202020204" pitchFamily="34" charset="0"/>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891A1A"/>
        </a:buClr>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891A1A"/>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891A1A"/>
        </a:buClr>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891A1A"/>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mentalhealth.va.gov/suicide_prevention/docs/Office-of-Mental-Health-and-Suicide-Prevention-National-Strategy-for-Preventing-Veterans-Suicide.pd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mentalhealth.va.gov/suicide_prevention/docs/Office-of-Mental-Health-and-Suicide-Prevention-National-Strategy-for-Preventing-Veterans-Suicide.pdf" TargetMode="External"/><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mentalhealth.va.gov/suicide_prevention/data.asp"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psycharmor.org/courses/s-a-v-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tel:988"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hyperlink" Target="https://www.veteranscrisisline.net/find-resources/spread-the-word/"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hyperlink" Target="https://twitter.com/DeptVetAffairs" TargetMode="External"/><Relationship Id="rId3" Type="http://schemas.openxmlformats.org/officeDocument/2006/relationships/image" Target="../media/image15.emf"/><Relationship Id="rId7" Type="http://schemas.openxmlformats.org/officeDocument/2006/relationships/hyperlink" Target="https://www.facebook.com/VeteransAffairs"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www.instagram.com/deptvetaffairs/" TargetMode="External"/><Relationship Id="rId5" Type="http://schemas.openxmlformats.org/officeDocument/2006/relationships/image" Target="../media/image17.emf"/><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47C777-8BF4-3F48-AF39-1E728B2D5FB5}"/>
              </a:ext>
            </a:extLst>
          </p:cNvPr>
          <p:cNvSpPr>
            <a:spLocks noGrp="1"/>
          </p:cNvSpPr>
          <p:nvPr>
            <p:ph idx="1"/>
          </p:nvPr>
        </p:nvSpPr>
        <p:spPr>
          <a:prstGeom prst="rect">
            <a:avLst/>
          </a:prstGeom>
        </p:spPr>
        <p:txBody>
          <a:bodyPr>
            <a:normAutofit/>
          </a:bodyPr>
          <a:lstStyle/>
          <a:p>
            <a:pPr>
              <a:buClr>
                <a:srgbClr val="07596F"/>
              </a:buClr>
            </a:pPr>
            <a:r>
              <a:rPr lang="en-US" dirty="0"/>
              <a:t>This slide deck was created by VA’s Suicide Prevention Program and is designed to be used by Governor’s and Mayor’s Challenge Teams when presenting to communities, partners, stakeholders, and other audiences. </a:t>
            </a:r>
          </a:p>
          <a:p>
            <a:pPr>
              <a:buClr>
                <a:srgbClr val="07596F"/>
              </a:buClr>
            </a:pPr>
            <a:r>
              <a:rPr lang="en-US" dirty="0"/>
              <a:t>Feel free to delete or add slides as needed based on the length and topic of your presentation. We have included more slides to provide as much detail as possible, but most presentations will likely only have time to cover a few.</a:t>
            </a:r>
          </a:p>
          <a:p>
            <a:pPr>
              <a:buClr>
                <a:srgbClr val="07596F"/>
              </a:buClr>
            </a:pPr>
            <a:r>
              <a:rPr lang="en-US" dirty="0"/>
              <a:t>Topics covered include:</a:t>
            </a:r>
          </a:p>
          <a:p>
            <a:pPr lvl="1">
              <a:buClr>
                <a:srgbClr val="07596F"/>
              </a:buClr>
            </a:pPr>
            <a:r>
              <a:rPr lang="en-US" dirty="0"/>
              <a:t>Governor’s and Mayor’s Challenges Overview</a:t>
            </a:r>
          </a:p>
          <a:p>
            <a:pPr lvl="1">
              <a:buClr>
                <a:srgbClr val="07596F"/>
              </a:buClr>
            </a:pPr>
            <a:r>
              <a:rPr lang="en-US" dirty="0"/>
              <a:t>Editable Slides for Challenge Teams</a:t>
            </a:r>
          </a:p>
          <a:p>
            <a:pPr lvl="1">
              <a:buClr>
                <a:srgbClr val="07596F"/>
              </a:buClr>
            </a:pPr>
            <a:r>
              <a:rPr lang="en-US" dirty="0"/>
              <a:t>Public Health Approach</a:t>
            </a:r>
          </a:p>
          <a:p>
            <a:pPr lvl="1">
              <a:buClr>
                <a:srgbClr val="07596F"/>
              </a:buClr>
            </a:pPr>
            <a:r>
              <a:rPr lang="en-US" dirty="0"/>
              <a:t>Discussion/Conclusion</a:t>
            </a:r>
          </a:p>
        </p:txBody>
      </p:sp>
      <p:sp>
        <p:nvSpPr>
          <p:cNvPr id="8" name="Title 7">
            <a:extLst>
              <a:ext uri="{FF2B5EF4-FFF2-40B4-BE49-F238E27FC236}">
                <a16:creationId xmlns:a16="http://schemas.microsoft.com/office/drawing/2014/main" id="{22861346-0CF0-EDC2-2567-98E455C51CDE}"/>
              </a:ext>
            </a:extLst>
          </p:cNvPr>
          <p:cNvSpPr>
            <a:spLocks noGrp="1"/>
          </p:cNvSpPr>
          <p:nvPr>
            <p:ph type="title"/>
          </p:nvPr>
        </p:nvSpPr>
        <p:spPr/>
        <p:txBody>
          <a:bodyPr anchor="ctr"/>
          <a:lstStyle/>
          <a:p>
            <a:r>
              <a:rPr lang="en-US" dirty="0"/>
              <a:t>THIS SLIDE IS TO BE REMOVED AFTER READING</a:t>
            </a:r>
          </a:p>
        </p:txBody>
      </p:sp>
    </p:spTree>
    <p:extLst>
      <p:ext uri="{BB962C8B-B14F-4D97-AF65-F5344CB8AC3E}">
        <p14:creationId xmlns:p14="http://schemas.microsoft.com/office/powerpoint/2010/main" val="740584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9BEDDEA-1ECC-BE48-1312-D4F740D17C1B}"/>
              </a:ext>
            </a:extLst>
          </p:cNvPr>
          <p:cNvSpPr>
            <a:spLocks noGrp="1"/>
          </p:cNvSpPr>
          <p:nvPr>
            <p:ph type="ctrTitle"/>
          </p:nvPr>
        </p:nvSpPr>
        <p:spPr>
          <a:xfrm>
            <a:off x="213131" y="2236317"/>
            <a:ext cx="3833232" cy="408128"/>
          </a:xfrm>
          <a:prstGeom prst="rect">
            <a:avLst/>
          </a:prstGeom>
        </p:spPr>
        <p:txBody>
          <a:bodyPr>
            <a:noAutofit/>
          </a:bodyPr>
          <a:lstStyle/>
          <a:p>
            <a:r>
              <a:rPr lang="en-US" sz="2800" dirty="0"/>
              <a:t>Team Name</a:t>
            </a:r>
          </a:p>
        </p:txBody>
      </p:sp>
      <p:sp>
        <p:nvSpPr>
          <p:cNvPr id="3" name="Subtitle 2">
            <a:extLst>
              <a:ext uri="{FF2B5EF4-FFF2-40B4-BE49-F238E27FC236}">
                <a16:creationId xmlns:a16="http://schemas.microsoft.com/office/drawing/2014/main" id="{E1784ACF-1943-1243-B8FF-2AF963436CCA}"/>
              </a:ext>
            </a:extLst>
          </p:cNvPr>
          <p:cNvSpPr>
            <a:spLocks noGrp="1"/>
          </p:cNvSpPr>
          <p:nvPr>
            <p:ph type="subTitle" idx="4294967295"/>
          </p:nvPr>
        </p:nvSpPr>
        <p:spPr>
          <a:xfrm>
            <a:off x="213131" y="2966334"/>
            <a:ext cx="7927713" cy="606549"/>
          </a:xfrm>
          <a:prstGeom prst="rect">
            <a:avLst/>
          </a:prstGeom>
        </p:spPr>
        <p:txBody>
          <a:bodyPr>
            <a:normAutofit fontScale="92500" lnSpcReduction="10000"/>
          </a:bodyPr>
          <a:lstStyle/>
          <a:p>
            <a:pPr marL="0" indent="0">
              <a:buNone/>
            </a:pPr>
            <a:r>
              <a:rPr lang="en-US" sz="1600" i="1" dirty="0">
                <a:solidFill>
                  <a:srgbClr val="265582"/>
                </a:solidFill>
              </a:rPr>
              <a:t>Location</a:t>
            </a:r>
          </a:p>
          <a:p>
            <a:pPr marL="0" indent="0">
              <a:buNone/>
            </a:pPr>
            <a:r>
              <a:rPr lang="en-US" sz="1600" i="1" dirty="0">
                <a:solidFill>
                  <a:srgbClr val="265582"/>
                </a:solidFill>
              </a:rPr>
              <a:t>Date</a:t>
            </a:r>
          </a:p>
        </p:txBody>
      </p:sp>
      <p:sp>
        <p:nvSpPr>
          <p:cNvPr id="5" name="Title 13">
            <a:extLst>
              <a:ext uri="{FF2B5EF4-FFF2-40B4-BE49-F238E27FC236}">
                <a16:creationId xmlns:a16="http://schemas.microsoft.com/office/drawing/2014/main" id="{B9014F73-B858-52FA-CF75-6C1A038021CB}"/>
              </a:ext>
            </a:extLst>
          </p:cNvPr>
          <p:cNvSpPr txBox="1">
            <a:spLocks/>
          </p:cNvSpPr>
          <p:nvPr/>
        </p:nvSpPr>
        <p:spPr>
          <a:xfrm>
            <a:off x="213131" y="1771816"/>
            <a:ext cx="3833232" cy="408128"/>
          </a:xfrm>
          <a:prstGeom prst="rect">
            <a:avLst/>
          </a:prstGeom>
        </p:spPr>
        <p:txBody>
          <a:bodyPr anchor="t">
            <a:noAutofit/>
          </a:bodyPr>
          <a:lstStyle>
            <a:lvl1pPr algn="l" defTabSz="914400" rtl="0" eaLnBrk="1" latinLnBrk="0" hangingPunct="1">
              <a:lnSpc>
                <a:spcPct val="90000"/>
              </a:lnSpc>
              <a:spcBef>
                <a:spcPct val="0"/>
              </a:spcBef>
              <a:buNone/>
              <a:defRPr sz="3200" b="1" kern="1200">
                <a:solidFill>
                  <a:srgbClr val="265582"/>
                </a:solidFill>
                <a:latin typeface="+mn-lt"/>
                <a:ea typeface="+mj-ea"/>
                <a:cs typeface="+mj-cs"/>
              </a:defRPr>
            </a:lvl1pPr>
          </a:lstStyle>
          <a:p>
            <a:r>
              <a:rPr lang="en-US" sz="3600" dirty="0"/>
              <a:t>Title Name</a:t>
            </a:r>
          </a:p>
        </p:txBody>
      </p:sp>
    </p:spTree>
    <p:extLst>
      <p:ext uri="{BB962C8B-B14F-4D97-AF65-F5344CB8AC3E}">
        <p14:creationId xmlns:p14="http://schemas.microsoft.com/office/powerpoint/2010/main" val="3425526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43110B-9710-F246-8BB1-63A005412C43}"/>
              </a:ext>
            </a:extLst>
          </p:cNvPr>
          <p:cNvSpPr>
            <a:spLocks noGrp="1"/>
          </p:cNvSpPr>
          <p:nvPr>
            <p:ph type="title"/>
          </p:nvPr>
        </p:nvSpPr>
        <p:spPr>
          <a:xfrm>
            <a:off x="736685" y="3896139"/>
            <a:ext cx="9374724" cy="1307456"/>
          </a:xfrm>
        </p:spPr>
        <p:txBody>
          <a:bodyPr>
            <a:noAutofit/>
          </a:bodyPr>
          <a:lstStyle/>
          <a:p>
            <a:r>
              <a:rPr lang="en-US" sz="3200" dirty="0"/>
              <a:t>Governor’s and Mayor’s Challenge to Prevent Suicide Among Service Members, Veterans, and their Families</a:t>
            </a:r>
          </a:p>
        </p:txBody>
      </p:sp>
    </p:spTree>
    <p:extLst>
      <p:ext uri="{BB962C8B-B14F-4D97-AF65-F5344CB8AC3E}">
        <p14:creationId xmlns:p14="http://schemas.microsoft.com/office/powerpoint/2010/main" val="4016102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780271E-FEF9-C049-B63C-A90832E897C4}"/>
              </a:ext>
            </a:extLst>
          </p:cNvPr>
          <p:cNvSpPr>
            <a:spLocks noGrp="1"/>
          </p:cNvSpPr>
          <p:nvPr>
            <p:ph idx="1"/>
          </p:nvPr>
        </p:nvSpPr>
        <p:spPr>
          <a:prstGeom prst="rect">
            <a:avLst/>
          </a:prstGeom>
        </p:spPr>
        <p:txBody>
          <a:bodyPr>
            <a:normAutofit/>
          </a:bodyPr>
          <a:lstStyle/>
          <a:p>
            <a:pPr>
              <a:buClr>
                <a:srgbClr val="07596F"/>
              </a:buClr>
            </a:pPr>
            <a:r>
              <a:rPr lang="en-US" dirty="0"/>
              <a:t>States and communities have been partnering with VA and Substance Abuse and Mental Health Services Administration (SAMHSA) on the Mayor’s and Governor’s Challenge since 2019.</a:t>
            </a:r>
          </a:p>
          <a:p>
            <a:pPr>
              <a:buClr>
                <a:srgbClr val="07596F"/>
              </a:buClr>
            </a:pPr>
            <a:r>
              <a:rPr lang="en-US" dirty="0"/>
              <a:t>Mayor’s and Governor’s Challenge teams develop plans to implement the </a:t>
            </a:r>
            <a:r>
              <a:rPr lang="en-US" u="sng" dirty="0">
                <a:hlinkClick r:id="rId3"/>
              </a:rPr>
              <a:t>National Strategy for Preventing Veteran Suicide</a:t>
            </a:r>
            <a:r>
              <a:rPr lang="en-US" u="sng" dirty="0"/>
              <a:t>,</a:t>
            </a:r>
            <a:r>
              <a:rPr lang="en-US" dirty="0"/>
              <a:t> which provides a framework for identifying priorities, organizing efforts, and contributing to a national focus on Veteran suicide prevention.</a:t>
            </a:r>
          </a:p>
          <a:p>
            <a:pPr>
              <a:buClr>
                <a:srgbClr val="07596F"/>
              </a:buClr>
            </a:pPr>
            <a:r>
              <a:rPr lang="en-US" dirty="0"/>
              <a:t>Teams work to identify their top priorities, best strategies for their community’s needs, and efforts they will use to evaluate their outcomes. </a:t>
            </a:r>
          </a:p>
          <a:p>
            <a:pPr lvl="1">
              <a:buClr>
                <a:srgbClr val="07596F"/>
              </a:buClr>
            </a:pPr>
            <a:r>
              <a:rPr lang="en-US" dirty="0"/>
              <a:t>Not one plan will fit every community, so strategies vary across communities. </a:t>
            </a:r>
          </a:p>
          <a:p>
            <a:pPr>
              <a:buClr>
                <a:srgbClr val="07596F"/>
              </a:buClr>
            </a:pPr>
            <a:r>
              <a:rPr lang="en-US" dirty="0"/>
              <a:t>This work is critically important because local leaders know their populations best. </a:t>
            </a:r>
          </a:p>
        </p:txBody>
      </p:sp>
      <p:sp>
        <p:nvSpPr>
          <p:cNvPr id="8" name="Slide Number Placeholder 3">
            <a:extLst>
              <a:ext uri="{FF2B5EF4-FFF2-40B4-BE49-F238E27FC236}">
                <a16:creationId xmlns:a16="http://schemas.microsoft.com/office/drawing/2014/main" id="{A9F30A31-302F-40DF-50E0-AAEA51A0A902}"/>
              </a:ext>
            </a:extLst>
          </p:cNvPr>
          <p:cNvSpPr>
            <a:spLocks noGrp="1"/>
          </p:cNvSpPr>
          <p:nvPr>
            <p:ph type="sldNum" sz="quarter" idx="4294967295"/>
          </p:nvPr>
        </p:nvSpPr>
        <p:spPr>
          <a:xfrm>
            <a:off x="10921903" y="6465115"/>
            <a:ext cx="1067937" cy="209383"/>
          </a:xfrm>
          <a:prstGeom prst="rect">
            <a:avLst/>
          </a:prstGeom>
        </p:spPr>
        <p:txBody>
          <a:bodyPr/>
          <a:lstStyle/>
          <a:p>
            <a:pPr algn="r"/>
            <a:fld id="{ACD12D91-5F71-FE4F-A594-B9667DC21877}" type="slidenum">
              <a:rPr lang="en-US" sz="1000" b="1" smtClean="0">
                <a:solidFill>
                  <a:schemeClr val="bg1"/>
                </a:solidFill>
              </a:rPr>
              <a:pPr algn="r"/>
              <a:t>4</a:t>
            </a:fld>
            <a:endParaRPr lang="en-US" sz="1000" b="1" dirty="0">
              <a:solidFill>
                <a:schemeClr val="bg1"/>
              </a:solidFill>
            </a:endParaRPr>
          </a:p>
        </p:txBody>
      </p:sp>
      <p:sp>
        <p:nvSpPr>
          <p:cNvPr id="3" name="Title 2">
            <a:extLst>
              <a:ext uri="{FF2B5EF4-FFF2-40B4-BE49-F238E27FC236}">
                <a16:creationId xmlns:a16="http://schemas.microsoft.com/office/drawing/2014/main" id="{E5F0D7FC-56F8-7E27-23AB-673B622B0D5A}"/>
              </a:ext>
            </a:extLst>
          </p:cNvPr>
          <p:cNvSpPr>
            <a:spLocks noGrp="1"/>
          </p:cNvSpPr>
          <p:nvPr>
            <p:ph type="title"/>
          </p:nvPr>
        </p:nvSpPr>
        <p:spPr/>
        <p:txBody>
          <a:bodyPr anchor="ctr"/>
          <a:lstStyle/>
          <a:p>
            <a:r>
              <a:rPr lang="en-US" dirty="0"/>
              <a:t>About the Challenge</a:t>
            </a:r>
          </a:p>
        </p:txBody>
      </p:sp>
    </p:spTree>
    <p:extLst>
      <p:ext uri="{BB962C8B-B14F-4D97-AF65-F5344CB8AC3E}">
        <p14:creationId xmlns:p14="http://schemas.microsoft.com/office/powerpoint/2010/main" val="2472942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81FF6E-8B0D-3D47-922D-57E07EED54E4}"/>
              </a:ext>
            </a:extLst>
          </p:cNvPr>
          <p:cNvPicPr>
            <a:picLocks noChangeAspect="1"/>
          </p:cNvPicPr>
          <p:nvPr/>
        </p:nvPicPr>
        <p:blipFill rotWithShape="1">
          <a:blip r:embed="rId3">
            <a:extLst>
              <a:ext uri="{28A0092B-C50C-407E-A947-70E740481C1C}">
                <a14:useLocalDpi xmlns:a14="http://schemas.microsoft.com/office/drawing/2010/main" val="0"/>
              </a:ext>
            </a:extLst>
          </a:blip>
          <a:srcRect l="67" t="-899" b="-3675"/>
          <a:stretch/>
        </p:blipFill>
        <p:spPr>
          <a:xfrm>
            <a:off x="5670645" y="1681344"/>
            <a:ext cx="6130619" cy="4595702"/>
          </a:xfrm>
          <a:prstGeom prst="rect">
            <a:avLst/>
          </a:prstGeom>
        </p:spPr>
      </p:pic>
      <p:sp>
        <p:nvSpPr>
          <p:cNvPr id="9" name="Rectangle 8">
            <a:extLst>
              <a:ext uri="{FF2B5EF4-FFF2-40B4-BE49-F238E27FC236}">
                <a16:creationId xmlns:a16="http://schemas.microsoft.com/office/drawing/2014/main" id="{775EBFEE-46C8-F547-861B-976A15BAF93D}"/>
              </a:ext>
            </a:extLst>
          </p:cNvPr>
          <p:cNvSpPr/>
          <p:nvPr/>
        </p:nvSpPr>
        <p:spPr>
          <a:xfrm>
            <a:off x="1010521" y="1591452"/>
            <a:ext cx="4126963" cy="9282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246E9442-8F13-BD47-8FE4-D04FA576301C}"/>
              </a:ext>
            </a:extLst>
          </p:cNvPr>
          <p:cNvSpPr>
            <a:spLocks noGrp="1"/>
          </p:cNvSpPr>
          <p:nvPr>
            <p:ph idx="1"/>
          </p:nvPr>
        </p:nvSpPr>
        <p:spPr>
          <a:xfrm>
            <a:off x="838200" y="2710903"/>
            <a:ext cx="4832445" cy="2868094"/>
          </a:xfrm>
          <a:prstGeom prst="rect">
            <a:avLst/>
          </a:prstGeom>
        </p:spPr>
        <p:txBody>
          <a:bodyPr>
            <a:normAutofit fontScale="85000" lnSpcReduction="20000"/>
          </a:bodyPr>
          <a:lstStyle/>
          <a:p>
            <a:pPr>
              <a:lnSpc>
                <a:spcPct val="110000"/>
              </a:lnSpc>
              <a:buClr>
                <a:srgbClr val="07596F"/>
              </a:buClr>
            </a:pPr>
            <a:r>
              <a:rPr lang="en-US" dirty="0"/>
              <a:t>Governor’s and Mayor’s Challenge teams include collaborative groups of community, municipal, military, Veteran, and other stakeholders. </a:t>
            </a:r>
          </a:p>
          <a:p>
            <a:pPr>
              <a:lnSpc>
                <a:spcPct val="110000"/>
              </a:lnSpc>
              <a:buClr>
                <a:srgbClr val="07596F"/>
              </a:buClr>
            </a:pPr>
            <a:r>
              <a:rPr lang="en-US" dirty="0"/>
              <a:t>VA/SAMHSA provide technical assistance to support local efforts, document outcomes, and share strategies with other municipalities. </a:t>
            </a:r>
          </a:p>
          <a:p>
            <a:pPr>
              <a:lnSpc>
                <a:spcPct val="110000"/>
              </a:lnSpc>
              <a:spcAft>
                <a:spcPts val="600"/>
              </a:spcAft>
              <a:buClr>
                <a:srgbClr val="07596F"/>
              </a:buClr>
            </a:pPr>
            <a:r>
              <a:rPr lang="en-US" dirty="0"/>
              <a:t>The Governor’s Challenge took the Mayor’s Challenge to the state level, incorporating existing community strategic plans within their respective states.</a:t>
            </a:r>
          </a:p>
        </p:txBody>
      </p:sp>
      <p:pic>
        <p:nvPicPr>
          <p:cNvPr id="10" name="Picture 9">
            <a:extLst>
              <a:ext uri="{FF2B5EF4-FFF2-40B4-BE49-F238E27FC236}">
                <a16:creationId xmlns:a16="http://schemas.microsoft.com/office/drawing/2014/main" id="{B3E402F9-59E6-4D46-9CAC-F31C1F449AC7}"/>
              </a:ext>
            </a:extLst>
          </p:cNvPr>
          <p:cNvPicPr>
            <a:picLocks noChangeAspect="1"/>
          </p:cNvPicPr>
          <p:nvPr/>
        </p:nvPicPr>
        <p:blipFill>
          <a:blip r:embed="rId4"/>
          <a:stretch>
            <a:fillRect/>
          </a:stretch>
        </p:blipFill>
        <p:spPr>
          <a:xfrm>
            <a:off x="718211" y="1827186"/>
            <a:ext cx="901019" cy="456767"/>
          </a:xfrm>
          <a:prstGeom prst="rect">
            <a:avLst/>
          </a:prstGeom>
        </p:spPr>
      </p:pic>
      <p:sp>
        <p:nvSpPr>
          <p:cNvPr id="11" name="TextBox 10">
            <a:extLst>
              <a:ext uri="{FF2B5EF4-FFF2-40B4-BE49-F238E27FC236}">
                <a16:creationId xmlns:a16="http://schemas.microsoft.com/office/drawing/2014/main" id="{F646CE45-3565-AD4E-B79B-999420B35CFE}"/>
              </a:ext>
            </a:extLst>
          </p:cNvPr>
          <p:cNvSpPr txBox="1"/>
          <p:nvPr/>
        </p:nvSpPr>
        <p:spPr>
          <a:xfrm>
            <a:off x="1723488" y="1631977"/>
            <a:ext cx="3267855" cy="8771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467F"/>
                </a:solidFill>
                <a:effectLst/>
                <a:uLnTx/>
                <a:uFillTx/>
                <a:latin typeface="Calibri" panose="020F0502020204030204"/>
                <a:ea typeface="+mn-ea"/>
                <a:cs typeface="+mn-cs"/>
              </a:rPr>
              <a:t>Goal: </a:t>
            </a: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Develop state and local plans based on the public health approach to prevent suicide.</a:t>
            </a:r>
          </a:p>
        </p:txBody>
      </p:sp>
      <p:sp>
        <p:nvSpPr>
          <p:cNvPr id="13" name="Slide Number Placeholder 3">
            <a:extLst>
              <a:ext uri="{FF2B5EF4-FFF2-40B4-BE49-F238E27FC236}">
                <a16:creationId xmlns:a16="http://schemas.microsoft.com/office/drawing/2014/main" id="{42AC2677-95B8-A533-DC85-2841B12F8E30}"/>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5</a:t>
            </a:fld>
            <a:endParaRPr lang="en-US" sz="1000" b="1" dirty="0">
              <a:solidFill>
                <a:schemeClr val="bg1"/>
              </a:solidFill>
            </a:endParaRPr>
          </a:p>
        </p:txBody>
      </p:sp>
      <p:sp>
        <p:nvSpPr>
          <p:cNvPr id="3" name="Title 2">
            <a:extLst>
              <a:ext uri="{FF2B5EF4-FFF2-40B4-BE49-F238E27FC236}">
                <a16:creationId xmlns:a16="http://schemas.microsoft.com/office/drawing/2014/main" id="{DF1EB10E-1639-B366-829B-925DAD5D3060}"/>
              </a:ext>
            </a:extLst>
          </p:cNvPr>
          <p:cNvSpPr>
            <a:spLocks noGrp="1"/>
          </p:cNvSpPr>
          <p:nvPr>
            <p:ph type="title"/>
          </p:nvPr>
        </p:nvSpPr>
        <p:spPr/>
        <p:txBody>
          <a:bodyPr anchor="ctr"/>
          <a:lstStyle/>
          <a:p>
            <a:r>
              <a:rPr lang="en-US" dirty="0"/>
              <a:t>Partnering Across the Nation</a:t>
            </a:r>
          </a:p>
        </p:txBody>
      </p:sp>
    </p:spTree>
    <p:extLst>
      <p:ext uri="{BB962C8B-B14F-4D97-AF65-F5344CB8AC3E}">
        <p14:creationId xmlns:p14="http://schemas.microsoft.com/office/powerpoint/2010/main" val="817379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42AC2677-95B8-A533-DC85-2841B12F8E30}"/>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6</a:t>
            </a:fld>
            <a:endParaRPr lang="en-US" sz="1000" b="1" dirty="0">
              <a:solidFill>
                <a:schemeClr val="bg1"/>
              </a:solidFill>
            </a:endParaRPr>
          </a:p>
        </p:txBody>
      </p:sp>
      <p:sp>
        <p:nvSpPr>
          <p:cNvPr id="3" name="Title 2">
            <a:extLst>
              <a:ext uri="{FF2B5EF4-FFF2-40B4-BE49-F238E27FC236}">
                <a16:creationId xmlns:a16="http://schemas.microsoft.com/office/drawing/2014/main" id="{DF1EB10E-1639-B366-829B-925DAD5D3060}"/>
              </a:ext>
            </a:extLst>
          </p:cNvPr>
          <p:cNvSpPr>
            <a:spLocks noGrp="1"/>
          </p:cNvSpPr>
          <p:nvPr>
            <p:ph type="title"/>
          </p:nvPr>
        </p:nvSpPr>
        <p:spPr/>
        <p:txBody>
          <a:bodyPr anchor="ctr"/>
          <a:lstStyle/>
          <a:p>
            <a:r>
              <a:rPr lang="en-US" dirty="0"/>
              <a:t>Community-Based Interventions</a:t>
            </a:r>
          </a:p>
        </p:txBody>
      </p:sp>
      <p:sp>
        <p:nvSpPr>
          <p:cNvPr id="12" name="Text Box 2">
            <a:extLst>
              <a:ext uri="{FF2B5EF4-FFF2-40B4-BE49-F238E27FC236}">
                <a16:creationId xmlns:a16="http://schemas.microsoft.com/office/drawing/2014/main" id="{DA51A202-5016-FB54-368B-A3B22967AAB8}"/>
              </a:ext>
            </a:extLst>
          </p:cNvPr>
          <p:cNvSpPr txBox="1">
            <a:spLocks noChangeArrowheads="1"/>
          </p:cNvSpPr>
          <p:nvPr/>
        </p:nvSpPr>
        <p:spPr bwMode="auto">
          <a:xfrm>
            <a:off x="2670096" y="5312243"/>
            <a:ext cx="1244940" cy="51788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Arial" panose="020B0604020202020204" pitchFamily="34" charset="0"/>
              </a:rPr>
              <a:t>Outreach and Education</a:t>
            </a:r>
            <a:endParaRPr lang="en-US" sz="2800">
              <a:effectLst/>
              <a:latin typeface="Calibri" panose="020F0502020204030204" pitchFamily="34" charset="0"/>
              <a:ea typeface="Calibri" panose="020F0502020204030204" pitchFamily="34" charset="0"/>
              <a:cs typeface="Arial" panose="020B0604020202020204" pitchFamily="34" charset="0"/>
            </a:endParaRPr>
          </a:p>
        </p:txBody>
      </p:sp>
      <p:sp>
        <p:nvSpPr>
          <p:cNvPr id="14" name="Text Box 2">
            <a:extLst>
              <a:ext uri="{FF2B5EF4-FFF2-40B4-BE49-F238E27FC236}">
                <a16:creationId xmlns:a16="http://schemas.microsoft.com/office/drawing/2014/main" id="{EE9340F5-A50F-868B-46F5-047F685F2C70}"/>
              </a:ext>
            </a:extLst>
          </p:cNvPr>
          <p:cNvSpPr txBox="1">
            <a:spLocks noChangeArrowheads="1"/>
          </p:cNvSpPr>
          <p:nvPr/>
        </p:nvSpPr>
        <p:spPr bwMode="auto">
          <a:xfrm>
            <a:off x="2235434" y="2735936"/>
            <a:ext cx="2063245" cy="67257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Arial" panose="020B0604020202020204" pitchFamily="34" charset="0"/>
              </a:rPr>
              <a:t>State Level</a:t>
            </a:r>
            <a:endParaRPr lang="en-US" sz="24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Governor’s Challenge</a:t>
            </a:r>
            <a:endParaRPr lang="en-US" sz="240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ext Box 2">
            <a:extLst>
              <a:ext uri="{FF2B5EF4-FFF2-40B4-BE49-F238E27FC236}">
                <a16:creationId xmlns:a16="http://schemas.microsoft.com/office/drawing/2014/main" id="{88AA549C-23FB-3ACB-7F6D-0513C8E515F6}"/>
              </a:ext>
            </a:extLst>
          </p:cNvPr>
          <p:cNvSpPr txBox="1">
            <a:spLocks noChangeArrowheads="1"/>
          </p:cNvSpPr>
          <p:nvPr/>
        </p:nvSpPr>
        <p:spPr bwMode="auto">
          <a:xfrm>
            <a:off x="1842650" y="1866065"/>
            <a:ext cx="2940124" cy="71422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0"/>
              </a:spcAft>
            </a:pPr>
            <a:r>
              <a:rPr lang="en-US" sz="1600" b="1">
                <a:effectLst/>
                <a:latin typeface="Calibri"/>
                <a:ea typeface="Calibri" panose="020F0502020204030204" pitchFamily="34" charset="0"/>
                <a:cs typeface="Arial"/>
              </a:rPr>
              <a:t>National Level</a:t>
            </a:r>
            <a:endParaRPr lang="en-US" sz="2400">
              <a:effectLst/>
              <a:latin typeface="Calibri"/>
              <a:ea typeface="Calibri" panose="020F0502020204030204" pitchFamily="34" charset="0"/>
              <a:cs typeface="Arial"/>
            </a:endParaRPr>
          </a:p>
          <a:p>
            <a:pPr algn="ctr">
              <a:lnSpc>
                <a:spcPct val="107000"/>
              </a:lnSpc>
            </a:pPr>
            <a:r>
              <a:rPr lang="en-US" sz="1200">
                <a:effectLst/>
                <a:latin typeface="Calibri"/>
                <a:ea typeface="Calibri" panose="020F0502020204030204" pitchFamily="34" charset="0"/>
                <a:cs typeface="Arial"/>
              </a:rPr>
              <a:t>National</a:t>
            </a:r>
            <a:r>
              <a:rPr lang="en-US" sz="1200">
                <a:latin typeface="Calibri"/>
                <a:ea typeface="Calibri" panose="020F0502020204030204" pitchFamily="34" charset="0"/>
                <a:cs typeface="Arial"/>
              </a:rPr>
              <a:t> VA</a:t>
            </a:r>
            <a:r>
              <a:rPr lang="en-US" sz="1200">
                <a:effectLst/>
                <a:latin typeface="Calibri"/>
                <a:ea typeface="Calibri" panose="020F0502020204030204" pitchFamily="34" charset="0"/>
                <a:cs typeface="Arial"/>
              </a:rPr>
              <a:t> Suicide Prevention Program</a:t>
            </a:r>
            <a:r>
              <a:rPr lang="en-US" sz="1200">
                <a:latin typeface="Calibri"/>
                <a:ea typeface="Calibri" panose="020F0502020204030204" pitchFamily="34" charset="0"/>
                <a:cs typeface="Arial"/>
              </a:rPr>
              <a:t> </a:t>
            </a:r>
            <a:endParaRPr lang="en-US" sz="2400">
              <a:latin typeface="Calibri"/>
              <a:ea typeface="Calibri" panose="020F0502020204030204" pitchFamily="34" charset="0"/>
              <a:cs typeface="Arial" panose="020B0604020202020204" pitchFamily="34" charset="0"/>
            </a:endParaRPr>
          </a:p>
        </p:txBody>
      </p:sp>
      <p:sp>
        <p:nvSpPr>
          <p:cNvPr id="16" name="Oval 15">
            <a:extLst>
              <a:ext uri="{FF2B5EF4-FFF2-40B4-BE49-F238E27FC236}">
                <a16:creationId xmlns:a16="http://schemas.microsoft.com/office/drawing/2014/main" id="{0435EEB0-724B-5C81-C7C9-D27CA6121C0B}"/>
              </a:ext>
            </a:extLst>
          </p:cNvPr>
          <p:cNvSpPr/>
          <p:nvPr/>
        </p:nvSpPr>
        <p:spPr>
          <a:xfrm>
            <a:off x="755389" y="1805845"/>
            <a:ext cx="5105632" cy="4555213"/>
          </a:xfrm>
          <a:prstGeom prst="ellipse">
            <a:avLst/>
          </a:prstGeom>
          <a:no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Oval 16">
            <a:extLst>
              <a:ext uri="{FF2B5EF4-FFF2-40B4-BE49-F238E27FC236}">
                <a16:creationId xmlns:a16="http://schemas.microsoft.com/office/drawing/2014/main" id="{41D3E37E-7C52-F358-0CAE-F97F0107E35B}"/>
              </a:ext>
            </a:extLst>
          </p:cNvPr>
          <p:cNvSpPr/>
          <p:nvPr/>
        </p:nvSpPr>
        <p:spPr>
          <a:xfrm>
            <a:off x="1218929" y="2601983"/>
            <a:ext cx="4171505" cy="3565011"/>
          </a:xfrm>
          <a:prstGeom prst="ellipse">
            <a:avLst/>
          </a:prstGeom>
          <a:no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Text Box 2">
            <a:extLst>
              <a:ext uri="{FF2B5EF4-FFF2-40B4-BE49-F238E27FC236}">
                <a16:creationId xmlns:a16="http://schemas.microsoft.com/office/drawing/2014/main" id="{1A4B1FA6-A0EC-CB2A-5DEC-C6810C1754E2}"/>
              </a:ext>
            </a:extLst>
          </p:cNvPr>
          <p:cNvSpPr txBox="1">
            <a:spLocks noChangeArrowheads="1"/>
          </p:cNvSpPr>
          <p:nvPr/>
        </p:nvSpPr>
        <p:spPr bwMode="auto">
          <a:xfrm>
            <a:off x="1620964" y="3440658"/>
            <a:ext cx="1290097" cy="114354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Community Engagement and Partnerships for Suicide </a:t>
            </a:r>
            <a:endParaRPr lang="en-US" sz="28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Arial" panose="020B0604020202020204" pitchFamily="34" charset="0"/>
              </a:rPr>
              <a:t>Prevention</a:t>
            </a:r>
            <a:endParaRPr lang="en-US" sz="28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sp>
        <p:nvSpPr>
          <p:cNvPr id="19" name="Text Box 2">
            <a:extLst>
              <a:ext uri="{FF2B5EF4-FFF2-40B4-BE49-F238E27FC236}">
                <a16:creationId xmlns:a16="http://schemas.microsoft.com/office/drawing/2014/main" id="{24A4ECE4-1563-22A4-8BB8-DFD1683CCBBB}"/>
              </a:ext>
            </a:extLst>
          </p:cNvPr>
          <p:cNvSpPr txBox="1">
            <a:spLocks noChangeArrowheads="1"/>
          </p:cNvSpPr>
          <p:nvPr/>
        </p:nvSpPr>
        <p:spPr bwMode="auto">
          <a:xfrm>
            <a:off x="3781727" y="3814348"/>
            <a:ext cx="1315259" cy="84460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Arial" panose="020B0604020202020204" pitchFamily="34" charset="0"/>
              </a:rPr>
              <a:t>Together With Veterans</a:t>
            </a:r>
            <a:endParaRPr lang="en-US" sz="2800">
              <a:effectLst/>
              <a:latin typeface="Calibri" panose="020F0502020204030204" pitchFamily="34" charset="0"/>
              <a:ea typeface="Calibri" panose="020F0502020204030204" pitchFamily="34" charset="0"/>
              <a:cs typeface="Arial" panose="020B0604020202020204" pitchFamily="34" charset="0"/>
            </a:endParaRPr>
          </a:p>
        </p:txBody>
      </p:sp>
      <p:sp>
        <p:nvSpPr>
          <p:cNvPr id="20" name="Text Box 2">
            <a:extLst>
              <a:ext uri="{FF2B5EF4-FFF2-40B4-BE49-F238E27FC236}">
                <a16:creationId xmlns:a16="http://schemas.microsoft.com/office/drawing/2014/main" id="{17149085-E0E0-B03A-32B9-A188A7E859FB}"/>
              </a:ext>
            </a:extLst>
          </p:cNvPr>
          <p:cNvSpPr txBox="1">
            <a:spLocks noChangeArrowheads="1"/>
          </p:cNvSpPr>
          <p:nvPr/>
        </p:nvSpPr>
        <p:spPr bwMode="auto">
          <a:xfrm>
            <a:off x="2768578" y="3938453"/>
            <a:ext cx="1086945" cy="529583"/>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Community</a:t>
            </a:r>
            <a:endParaRPr lang="en-US" sz="24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200" b="1">
                <a:effectLst/>
                <a:latin typeface="Calibri" panose="020F0502020204030204" pitchFamily="34" charset="0"/>
                <a:ea typeface="Calibri" panose="020F0502020204030204" pitchFamily="34" charset="0"/>
                <a:cs typeface="Arial" panose="020B0604020202020204" pitchFamily="34" charset="0"/>
              </a:rPr>
              <a:t>Level</a:t>
            </a:r>
            <a:endParaRPr lang="en-US" sz="24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400">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21" name="Oval 20">
            <a:extLst>
              <a:ext uri="{FF2B5EF4-FFF2-40B4-BE49-F238E27FC236}">
                <a16:creationId xmlns:a16="http://schemas.microsoft.com/office/drawing/2014/main" id="{A2E0D765-07E8-964F-5AC2-63171CE2EBAE}"/>
              </a:ext>
            </a:extLst>
          </p:cNvPr>
          <p:cNvSpPr/>
          <p:nvPr/>
        </p:nvSpPr>
        <p:spPr>
          <a:xfrm>
            <a:off x="1516034" y="3223554"/>
            <a:ext cx="2442630" cy="2037528"/>
          </a:xfrm>
          <a:prstGeom prst="ellipse">
            <a:avLst/>
          </a:prstGeom>
          <a:no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Oval 21">
            <a:extLst>
              <a:ext uri="{FF2B5EF4-FFF2-40B4-BE49-F238E27FC236}">
                <a16:creationId xmlns:a16="http://schemas.microsoft.com/office/drawing/2014/main" id="{4C03C067-3034-9A1B-95AF-6C3F1E67A016}"/>
              </a:ext>
            </a:extLst>
          </p:cNvPr>
          <p:cNvSpPr/>
          <p:nvPr/>
        </p:nvSpPr>
        <p:spPr>
          <a:xfrm>
            <a:off x="2756899" y="3264746"/>
            <a:ext cx="2312533" cy="2037528"/>
          </a:xfrm>
          <a:prstGeom prst="ellipse">
            <a:avLst/>
          </a:prstGeom>
          <a:no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 name="Oval 22">
            <a:extLst>
              <a:ext uri="{FF2B5EF4-FFF2-40B4-BE49-F238E27FC236}">
                <a16:creationId xmlns:a16="http://schemas.microsoft.com/office/drawing/2014/main" id="{62ED1100-1014-6C4A-DD6B-68A6544790B1}"/>
              </a:ext>
            </a:extLst>
          </p:cNvPr>
          <p:cNvSpPr/>
          <p:nvPr/>
        </p:nvSpPr>
        <p:spPr>
          <a:xfrm>
            <a:off x="2155785" y="4184065"/>
            <a:ext cx="2312533" cy="1906021"/>
          </a:xfrm>
          <a:prstGeom prst="ellipse">
            <a:avLst/>
          </a:prstGeom>
          <a:no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6" name="Text Box 2">
            <a:extLst>
              <a:ext uri="{FF2B5EF4-FFF2-40B4-BE49-F238E27FC236}">
                <a16:creationId xmlns:a16="http://schemas.microsoft.com/office/drawing/2014/main" id="{1BB05309-0B37-41DF-2C41-02BD91A8EFA9}"/>
              </a:ext>
            </a:extLst>
          </p:cNvPr>
          <p:cNvSpPr txBox="1">
            <a:spLocks noChangeArrowheads="1"/>
          </p:cNvSpPr>
          <p:nvPr/>
        </p:nvSpPr>
        <p:spPr bwMode="auto">
          <a:xfrm>
            <a:off x="6261100" y="1687259"/>
            <a:ext cx="5645140" cy="4502388"/>
          </a:xfrm>
          <a:prstGeom prst="rect">
            <a:avLst/>
          </a:prstGeom>
          <a:solidFill>
            <a:schemeClr val="accent1">
              <a:lumMod val="20000"/>
              <a:lumOff val="80000"/>
            </a:schemeClr>
          </a:solidFill>
          <a:ln w="9525">
            <a:noFill/>
            <a:miter lim="800000"/>
            <a:headEnd/>
            <a:tailEnd/>
          </a:ln>
        </p:spPr>
        <p:txBody>
          <a:bodyPr rot="0" vert="horz" wrap="square" lIns="91440" tIns="45720" rIns="91440" bIns="45720" anchor="t" anchorCtr="0">
            <a:noAutofit/>
          </a:bodyPr>
          <a:lstStyle>
            <a:lvl1pPr marL="228600" indent="-228600" algn="l" defTabSz="914400" rtl="0" eaLnBrk="1" latinLnBrk="0" hangingPunct="1">
              <a:lnSpc>
                <a:spcPct val="90000"/>
              </a:lnSpc>
              <a:spcBef>
                <a:spcPts val="1000"/>
              </a:spcBef>
              <a:buClr>
                <a:srgbClr val="891A1A"/>
              </a:buClr>
              <a:buFont typeface="Arial" panose="020B0604020202020204" pitchFamily="34" charset="0"/>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891A1A"/>
              </a:buClr>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891A1A"/>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891A1A"/>
              </a:buClr>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891A1A"/>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7000"/>
              </a:lnSpc>
              <a:spcBef>
                <a:spcPts val="0"/>
              </a:spcBef>
              <a:spcAft>
                <a:spcPts val="1600"/>
              </a:spcAft>
              <a:buFont typeface="Arial" panose="020B0604020202020204" pitchFamily="34" charset="0"/>
              <a:buNone/>
            </a:pPr>
            <a:r>
              <a:rPr lang="en-US" sz="1800" b="1" dirty="0">
                <a:solidFill>
                  <a:srgbClr val="000000"/>
                </a:solidFill>
                <a:latin typeface="Calibri" panose="020F0502020204030204" pitchFamily="34" charset="0"/>
                <a:ea typeface="Calibri" panose="020F0502020204030204" pitchFamily="34" charset="0"/>
                <a:cs typeface="Calibri" panose="020F0502020204030204" pitchFamily="34" charset="0"/>
              </a:rPr>
              <a:t>Community-Based Interventions for Suicide Prevention  (CBI-SP) serves as unifying model, from national to community levels, for all community-based efforts to end Veteran suicide.</a:t>
            </a:r>
            <a:endParaRPr lang="en-US" sz="2800" b="1"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1200"/>
              </a:spcAft>
            </a:pPr>
            <a:r>
              <a:rPr lang="en-US"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The Governor’s Challenge</a:t>
            </a: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is a collaboration with VA and SAMHSA where state policy makers partner with local leaders to implement a comprehensive suicide prevention plan.  </a:t>
            </a:r>
            <a:endParaRPr lang="en-US"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1200"/>
              </a:spcAft>
            </a:pPr>
            <a:r>
              <a:rPr lang="en-US"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Together with Veterans</a:t>
            </a: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is focused on Veteran-to-Veteran coalition building and Veteran leadership development for suicide prevention.  </a:t>
            </a:r>
            <a:endParaRPr lang="en-US" dirty="0">
              <a:latin typeface="Calibri" panose="020F0502020204030204" pitchFamily="34" charset="0"/>
              <a:ea typeface="Calibri" panose="020F0502020204030204" pitchFamily="34" charset="0"/>
              <a:cs typeface="Arial" panose="020B0604020202020204" pitchFamily="34" charset="0"/>
            </a:endParaRPr>
          </a:p>
          <a:p>
            <a:pPr marL="0">
              <a:lnSpc>
                <a:spcPct val="107000"/>
              </a:lnSpc>
              <a:spcBef>
                <a:spcPts val="0"/>
              </a:spcBef>
              <a:spcAft>
                <a:spcPts val="1200"/>
              </a:spcAft>
            </a:pPr>
            <a:r>
              <a:rPr lang="en-US"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Community Engagement and Partnerships for Suicide Prevention </a:t>
            </a: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is</a:t>
            </a: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focused on facilitating community coalition building for suicide prevention. </a:t>
            </a:r>
            <a:endParaRPr lang="en-US" dirty="0">
              <a:latin typeface="Calibri" panose="020F0502020204030204" pitchFamily="34" charset="0"/>
              <a:ea typeface="Calibri" panose="020F0502020204030204" pitchFamily="34" charset="0"/>
              <a:cs typeface="Arial" panose="020B0604020202020204" pitchFamily="34" charset="0"/>
            </a:endParaRPr>
          </a:p>
          <a:p>
            <a:pPr marL="0" indent="0" algn="ctr">
              <a:lnSpc>
                <a:spcPct val="107000"/>
              </a:lnSpc>
              <a:spcBef>
                <a:spcPts val="0"/>
              </a:spcBef>
              <a:spcAft>
                <a:spcPts val="800"/>
              </a:spcAft>
              <a:buFont typeface="Arial" panose="020B0604020202020204" pitchFamily="34" charset="0"/>
              <a:buNone/>
            </a:pPr>
            <a:r>
              <a:rPr lang="en-US" sz="1400" i="1">
                <a:solidFill>
                  <a:srgbClr val="000000"/>
                </a:solidFill>
                <a:latin typeface="Calibri" panose="020F0502020204030204" pitchFamily="34" charset="0"/>
                <a:ea typeface="Calibri" panose="020F0502020204030204" pitchFamily="34" charset="0"/>
                <a:cs typeface="Calibri" panose="020F0502020204030204" pitchFamily="34" charset="0"/>
              </a:rPr>
              <a:t>Outreach and Education provides VA SAVE, VHA facility partnerships, events, etc. </a:t>
            </a:r>
            <a:r>
              <a:rPr lang="en-US" sz="1400" i="1" dirty="0">
                <a:solidFill>
                  <a:srgbClr val="000000"/>
                </a:solidFill>
                <a:latin typeface="Calibri" panose="020F0502020204030204" pitchFamily="34" charset="0"/>
                <a:ea typeface="Calibri" panose="020F0502020204030204" pitchFamily="34" charset="0"/>
                <a:cs typeface="Calibri" panose="020F0502020204030204" pitchFamily="34" charset="0"/>
              </a:rPr>
              <a:t>through local Suicide Prevention Coordinators (SPCs) and does not change their critical role.</a:t>
            </a:r>
            <a:endParaRPr lang="en-US" i="1"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50871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FA6529C-2455-4590-BAA2-98F9741B188D}"/>
              </a:ext>
            </a:extLst>
          </p:cNvPr>
          <p:cNvSpPr txBox="1"/>
          <p:nvPr/>
        </p:nvSpPr>
        <p:spPr>
          <a:xfrm>
            <a:off x="3543190" y="2015379"/>
            <a:ext cx="6581951" cy="830997"/>
          </a:xfrm>
          <a:prstGeom prst="rect">
            <a:avLst/>
          </a:prstGeom>
          <a:noFill/>
        </p:spPr>
        <p:txBody>
          <a:bodyPr wrap="square" rtlCol="0">
            <a:spAutoFit/>
          </a:bodyPr>
          <a:lstStyle/>
          <a:p>
            <a:r>
              <a:rPr lang="en-US" sz="2400" dirty="0">
                <a:solidFill>
                  <a:srgbClr val="00467F"/>
                </a:solidFill>
                <a:ea typeface="+mj-ea"/>
                <a:cs typeface="+mj-cs"/>
              </a:rPr>
              <a:t>Identify service members, Veterans, and their families and screen for suicide risk</a:t>
            </a:r>
          </a:p>
        </p:txBody>
      </p:sp>
      <p:sp>
        <p:nvSpPr>
          <p:cNvPr id="6" name="TextBox 5">
            <a:extLst>
              <a:ext uri="{FF2B5EF4-FFF2-40B4-BE49-F238E27FC236}">
                <a16:creationId xmlns:a16="http://schemas.microsoft.com/office/drawing/2014/main" id="{1D329522-831B-4624-AC9F-24177B95BEB0}"/>
              </a:ext>
            </a:extLst>
          </p:cNvPr>
          <p:cNvSpPr txBox="1"/>
          <p:nvPr/>
        </p:nvSpPr>
        <p:spPr>
          <a:xfrm>
            <a:off x="3543189" y="3636470"/>
            <a:ext cx="6805051" cy="461665"/>
          </a:xfrm>
          <a:prstGeom prst="rect">
            <a:avLst/>
          </a:prstGeom>
          <a:noFill/>
        </p:spPr>
        <p:txBody>
          <a:bodyPr wrap="square" rtlCol="0">
            <a:spAutoFit/>
          </a:bodyPr>
          <a:lstStyle/>
          <a:p>
            <a:r>
              <a:rPr lang="en-US" sz="2400" dirty="0">
                <a:solidFill>
                  <a:srgbClr val="00467F"/>
                </a:solidFill>
                <a:ea typeface="+mj-ea"/>
                <a:cs typeface="+mj-cs"/>
              </a:rPr>
              <a:t>Promote connectedness and improve care transitions</a:t>
            </a:r>
          </a:p>
        </p:txBody>
      </p:sp>
      <p:sp>
        <p:nvSpPr>
          <p:cNvPr id="9" name="TextBox 8">
            <a:extLst>
              <a:ext uri="{FF2B5EF4-FFF2-40B4-BE49-F238E27FC236}">
                <a16:creationId xmlns:a16="http://schemas.microsoft.com/office/drawing/2014/main" id="{700C4687-CA38-4E2A-A706-272444515E77}"/>
              </a:ext>
            </a:extLst>
          </p:cNvPr>
          <p:cNvSpPr txBox="1"/>
          <p:nvPr/>
        </p:nvSpPr>
        <p:spPr>
          <a:xfrm>
            <a:off x="3543190" y="5069630"/>
            <a:ext cx="6805051" cy="461665"/>
          </a:xfrm>
          <a:prstGeom prst="rect">
            <a:avLst/>
          </a:prstGeom>
          <a:noFill/>
        </p:spPr>
        <p:txBody>
          <a:bodyPr wrap="square" rtlCol="0">
            <a:spAutoFit/>
          </a:bodyPr>
          <a:lstStyle/>
          <a:p>
            <a:r>
              <a:rPr lang="en-US" sz="2400" dirty="0">
                <a:solidFill>
                  <a:srgbClr val="00467F"/>
                </a:solidFill>
                <a:ea typeface="+mj-ea"/>
                <a:cs typeface="+mj-cs"/>
              </a:rPr>
              <a:t>Increase lethal means safety and safety planning</a:t>
            </a:r>
          </a:p>
        </p:txBody>
      </p:sp>
      <p:pic>
        <p:nvPicPr>
          <p:cNvPr id="15" name="Picture 14">
            <a:extLst>
              <a:ext uri="{FF2B5EF4-FFF2-40B4-BE49-F238E27FC236}">
                <a16:creationId xmlns:a16="http://schemas.microsoft.com/office/drawing/2014/main" id="{8328528C-27F9-E3DC-FADB-456F3862C2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71608" y="4678852"/>
            <a:ext cx="1243006" cy="1243006"/>
          </a:xfrm>
          <a:prstGeom prst="rect">
            <a:avLst/>
          </a:prstGeom>
        </p:spPr>
      </p:pic>
      <p:pic>
        <p:nvPicPr>
          <p:cNvPr id="17" name="Picture 16">
            <a:extLst>
              <a:ext uri="{FF2B5EF4-FFF2-40B4-BE49-F238E27FC236}">
                <a16:creationId xmlns:a16="http://schemas.microsoft.com/office/drawing/2014/main" id="{B0FEA002-BC46-B86D-A3E7-FD79E3678F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66859" y="1806002"/>
            <a:ext cx="1247755" cy="1249751"/>
          </a:xfrm>
          <a:prstGeom prst="rect">
            <a:avLst/>
          </a:prstGeom>
        </p:spPr>
      </p:pic>
      <p:pic>
        <p:nvPicPr>
          <p:cNvPr id="19" name="Picture 18">
            <a:extLst>
              <a:ext uri="{FF2B5EF4-FFF2-40B4-BE49-F238E27FC236}">
                <a16:creationId xmlns:a16="http://schemas.microsoft.com/office/drawing/2014/main" id="{7B33ADE0-A575-5B36-0AE5-DA66802D09F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349445">
            <a:off x="2066858" y="3243425"/>
            <a:ext cx="1247756" cy="1247756"/>
          </a:xfrm>
          <a:prstGeom prst="rect">
            <a:avLst/>
          </a:prstGeom>
        </p:spPr>
      </p:pic>
      <p:sp>
        <p:nvSpPr>
          <p:cNvPr id="11" name="Slide Number Placeholder 3">
            <a:extLst>
              <a:ext uri="{FF2B5EF4-FFF2-40B4-BE49-F238E27FC236}">
                <a16:creationId xmlns:a16="http://schemas.microsoft.com/office/drawing/2014/main" id="{AB79517F-B6E6-642D-C14F-23F2C99B977E}"/>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7</a:t>
            </a:fld>
            <a:endParaRPr lang="en-US" sz="1000" b="1" dirty="0">
              <a:solidFill>
                <a:schemeClr val="bg1"/>
              </a:solidFill>
            </a:endParaRPr>
          </a:p>
        </p:txBody>
      </p:sp>
      <p:sp>
        <p:nvSpPr>
          <p:cNvPr id="4" name="Title 3">
            <a:extLst>
              <a:ext uri="{FF2B5EF4-FFF2-40B4-BE49-F238E27FC236}">
                <a16:creationId xmlns:a16="http://schemas.microsoft.com/office/drawing/2014/main" id="{CCCF3228-3E12-889B-AB19-A4DB4E191A45}"/>
              </a:ext>
            </a:extLst>
          </p:cNvPr>
          <p:cNvSpPr>
            <a:spLocks noGrp="1"/>
          </p:cNvSpPr>
          <p:nvPr>
            <p:ph type="title"/>
          </p:nvPr>
        </p:nvSpPr>
        <p:spPr/>
        <p:txBody>
          <a:bodyPr anchor="ctr"/>
          <a:lstStyle/>
          <a:p>
            <a:r>
              <a:rPr lang="en-US" dirty="0"/>
              <a:t>Priority Areas of Focus</a:t>
            </a:r>
          </a:p>
        </p:txBody>
      </p:sp>
    </p:spTree>
    <p:extLst>
      <p:ext uri="{BB962C8B-B14F-4D97-AF65-F5344CB8AC3E}">
        <p14:creationId xmlns:p14="http://schemas.microsoft.com/office/powerpoint/2010/main" val="3590630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contenu 2"/>
          <p:cNvSpPr>
            <a:spLocks noGrp="1"/>
          </p:cNvSpPr>
          <p:nvPr>
            <p:ph idx="1"/>
          </p:nvPr>
        </p:nvSpPr>
        <p:spPr>
          <a:prstGeom prst="rect">
            <a:avLst/>
          </a:prstGeom>
        </p:spPr>
        <p:txBody>
          <a:bodyPr>
            <a:normAutofit/>
          </a:bodyPr>
          <a:lstStyle/>
          <a:p>
            <a:pPr>
              <a:buClr>
                <a:srgbClr val="07596F"/>
              </a:buClr>
            </a:pPr>
            <a:r>
              <a:rPr lang="en-US" dirty="0">
                <a:solidFill>
                  <a:schemeClr val="tx1"/>
                </a:solidFill>
              </a:rPr>
              <a:t>Our Action Plan Highlights:</a:t>
            </a:r>
          </a:p>
          <a:p>
            <a:pPr lvl="1" defTabSz="457200">
              <a:spcBef>
                <a:spcPct val="20000"/>
              </a:spcBef>
              <a:buClr>
                <a:srgbClr val="07596F"/>
              </a:buClr>
            </a:pPr>
            <a:r>
              <a:rPr lang="en-US" sz="2000" b="1" i="1" dirty="0">
                <a:solidFill>
                  <a:srgbClr val="00467F"/>
                </a:solidFill>
                <a:highlight>
                  <a:srgbClr val="FFFF00"/>
                </a:highlight>
              </a:rPr>
              <a:t>Below are examples. Replace with your team’s efforts: </a:t>
            </a:r>
          </a:p>
          <a:p>
            <a:pPr lvl="2" defTabSz="457200">
              <a:spcBef>
                <a:spcPct val="20000"/>
              </a:spcBef>
              <a:buClr>
                <a:srgbClr val="07596F"/>
              </a:buClr>
            </a:pPr>
            <a:r>
              <a:rPr lang="en-US" sz="2000" b="1" dirty="0">
                <a:solidFill>
                  <a:srgbClr val="00467F"/>
                </a:solidFill>
              </a:rPr>
              <a:t>Identify service members, Veterans, and their families: </a:t>
            </a:r>
            <a:r>
              <a:rPr lang="en-US" sz="2000" dirty="0">
                <a:solidFill>
                  <a:schemeClr val="tx1"/>
                </a:solidFill>
              </a:rPr>
              <a:t>Implement Ask the Question (“Have you or a loved one ever served in the military?”) by adding screening question across all government agency intake forms. </a:t>
            </a:r>
          </a:p>
          <a:p>
            <a:pPr lvl="2" defTabSz="457200">
              <a:spcBef>
                <a:spcPct val="20000"/>
              </a:spcBef>
              <a:buClr>
                <a:srgbClr val="07596F"/>
              </a:buClr>
            </a:pPr>
            <a:r>
              <a:rPr lang="en-US" sz="2000" b="1" dirty="0">
                <a:solidFill>
                  <a:srgbClr val="00467F"/>
                </a:solidFill>
              </a:rPr>
              <a:t>Promote connectedness: </a:t>
            </a:r>
            <a:r>
              <a:rPr lang="en-US" sz="2000" dirty="0">
                <a:solidFill>
                  <a:schemeClr val="tx1"/>
                </a:solidFill>
              </a:rPr>
              <a:t>Develop state-wide peer support program for Veterans and family members.</a:t>
            </a:r>
          </a:p>
          <a:p>
            <a:pPr lvl="2" defTabSz="457200">
              <a:spcBef>
                <a:spcPct val="20000"/>
              </a:spcBef>
              <a:buClr>
                <a:srgbClr val="07596F"/>
              </a:buClr>
            </a:pPr>
            <a:r>
              <a:rPr lang="en-US" sz="2000" b="1" dirty="0">
                <a:solidFill>
                  <a:srgbClr val="00467F"/>
                </a:solidFill>
              </a:rPr>
              <a:t>Increase lethal means safety: </a:t>
            </a:r>
            <a:r>
              <a:rPr lang="en-US" sz="2000" dirty="0">
                <a:solidFill>
                  <a:schemeClr val="tx1"/>
                </a:solidFill>
              </a:rPr>
              <a:t>Establish “lock and talk” partnerships with local gun shops to promote suicide prevention resources.</a:t>
            </a:r>
          </a:p>
        </p:txBody>
      </p:sp>
      <p:sp>
        <p:nvSpPr>
          <p:cNvPr id="5" name="Content Placeholder 4">
            <a:extLst>
              <a:ext uri="{FF2B5EF4-FFF2-40B4-BE49-F238E27FC236}">
                <a16:creationId xmlns:a16="http://schemas.microsoft.com/office/drawing/2014/main" id="{6BC706B5-3E8F-0F46-B1C2-BCE2F77275E9}"/>
              </a:ext>
            </a:extLst>
          </p:cNvPr>
          <p:cNvSpPr>
            <a:spLocks noGrp="1"/>
          </p:cNvSpPr>
          <p:nvPr>
            <p:ph sz="half" idx="4294967295"/>
          </p:nvPr>
        </p:nvSpPr>
        <p:spPr>
          <a:xfrm>
            <a:off x="9807575" y="5027613"/>
            <a:ext cx="2384425" cy="1182687"/>
          </a:xfrm>
          <a:prstGeom prst="rect">
            <a:avLst/>
          </a:prstGeom>
        </p:spPr>
        <p:txBody>
          <a:bodyPr/>
          <a:lstStyle/>
          <a:p>
            <a:pPr marL="0" indent="0">
              <a:buNone/>
            </a:pPr>
            <a:r>
              <a:rPr lang="en-US" i="1" dirty="0">
                <a:highlight>
                  <a:srgbClr val="FFFF00"/>
                </a:highlight>
              </a:rPr>
              <a:t>Insert Logo/Photo Here if Desired</a:t>
            </a:r>
          </a:p>
          <a:p>
            <a:endParaRPr lang="en-US" dirty="0"/>
          </a:p>
        </p:txBody>
      </p:sp>
      <p:sp>
        <p:nvSpPr>
          <p:cNvPr id="7" name="Slide Number Placeholder 3">
            <a:extLst>
              <a:ext uri="{FF2B5EF4-FFF2-40B4-BE49-F238E27FC236}">
                <a16:creationId xmlns:a16="http://schemas.microsoft.com/office/drawing/2014/main" id="{8569B959-CD23-BCA1-79A3-9DF92351942F}"/>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8</a:t>
            </a:fld>
            <a:endParaRPr lang="en-US" sz="1000" b="1" dirty="0">
              <a:solidFill>
                <a:schemeClr val="bg1"/>
              </a:solidFill>
            </a:endParaRPr>
          </a:p>
        </p:txBody>
      </p:sp>
      <p:sp>
        <p:nvSpPr>
          <p:cNvPr id="4" name="Title 3">
            <a:extLst>
              <a:ext uri="{FF2B5EF4-FFF2-40B4-BE49-F238E27FC236}">
                <a16:creationId xmlns:a16="http://schemas.microsoft.com/office/drawing/2014/main" id="{9F976490-FB43-3648-24B0-967D9C0EB0C3}"/>
              </a:ext>
            </a:extLst>
          </p:cNvPr>
          <p:cNvSpPr>
            <a:spLocks noGrp="1"/>
          </p:cNvSpPr>
          <p:nvPr>
            <p:ph type="title"/>
          </p:nvPr>
        </p:nvSpPr>
        <p:spPr/>
        <p:txBody>
          <a:bodyPr anchor="ctr"/>
          <a:lstStyle/>
          <a:p>
            <a:r>
              <a:rPr lang="en-US" dirty="0">
                <a:highlight>
                  <a:srgbClr val="FFFF00"/>
                </a:highlight>
              </a:rPr>
              <a:t>[State/Community] [Governor’s/Mayor’s] </a:t>
            </a:r>
            <a:r>
              <a:rPr lang="en-US" dirty="0"/>
              <a:t>Challenge</a:t>
            </a:r>
          </a:p>
        </p:txBody>
      </p:sp>
    </p:spTree>
    <p:extLst>
      <p:ext uri="{BB962C8B-B14F-4D97-AF65-F5344CB8AC3E}">
        <p14:creationId xmlns:p14="http://schemas.microsoft.com/office/powerpoint/2010/main" val="490434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BBCE8D-11A5-43D4-A7D4-4575991CE9F1}"/>
              </a:ext>
            </a:extLst>
          </p:cNvPr>
          <p:cNvSpPr>
            <a:spLocks noGrp="1"/>
          </p:cNvSpPr>
          <p:nvPr>
            <p:ph idx="1"/>
          </p:nvPr>
        </p:nvSpPr>
        <p:spPr>
          <a:xfrm>
            <a:off x="838200" y="2817813"/>
            <a:ext cx="5733197" cy="3221321"/>
          </a:xfrm>
          <a:prstGeom prst="rect">
            <a:avLst/>
          </a:prstGeom>
        </p:spPr>
        <p:txBody>
          <a:bodyPr/>
          <a:lstStyle/>
          <a:p>
            <a:pPr>
              <a:buClr>
                <a:srgbClr val="07596F"/>
              </a:buClr>
            </a:pPr>
            <a:r>
              <a:rPr lang="en-US" dirty="0"/>
              <a:t>[Governor’s/Mayor’s] Office</a:t>
            </a:r>
          </a:p>
          <a:p>
            <a:pPr>
              <a:buClr>
                <a:srgbClr val="07596F"/>
              </a:buClr>
            </a:pPr>
            <a:r>
              <a:rPr lang="en-US" dirty="0"/>
              <a:t>[Location] Department of Veterans Affairs</a:t>
            </a:r>
          </a:p>
          <a:p>
            <a:pPr>
              <a:buClr>
                <a:srgbClr val="07596F"/>
              </a:buClr>
            </a:pPr>
            <a:r>
              <a:rPr lang="en-US" dirty="0"/>
              <a:t>[Location] Department of Health</a:t>
            </a:r>
          </a:p>
          <a:p>
            <a:pPr>
              <a:buClr>
                <a:srgbClr val="07596F"/>
              </a:buClr>
            </a:pPr>
            <a:r>
              <a:rPr lang="en-US" dirty="0"/>
              <a:t>[Location] Department of Human Services</a:t>
            </a:r>
          </a:p>
          <a:p>
            <a:pPr>
              <a:buClr>
                <a:srgbClr val="07596F"/>
              </a:buClr>
            </a:pPr>
            <a:r>
              <a:rPr lang="en-US" dirty="0"/>
              <a:t>[Location] VA Medical Center</a:t>
            </a:r>
          </a:p>
          <a:p>
            <a:pPr>
              <a:buClr>
                <a:srgbClr val="07596F"/>
              </a:buClr>
            </a:pPr>
            <a:r>
              <a:rPr lang="en-US" dirty="0"/>
              <a:t>[State] National Guard</a:t>
            </a:r>
          </a:p>
        </p:txBody>
      </p:sp>
      <p:sp>
        <p:nvSpPr>
          <p:cNvPr id="4" name="Content Placeholder 3">
            <a:extLst>
              <a:ext uri="{FF2B5EF4-FFF2-40B4-BE49-F238E27FC236}">
                <a16:creationId xmlns:a16="http://schemas.microsoft.com/office/drawing/2014/main" id="{814F91A0-AE40-43B4-9A7D-33B9C48ED366}"/>
              </a:ext>
            </a:extLst>
          </p:cNvPr>
          <p:cNvSpPr>
            <a:spLocks noGrp="1"/>
          </p:cNvSpPr>
          <p:nvPr>
            <p:ph sz="half" idx="4294967295"/>
          </p:nvPr>
        </p:nvSpPr>
        <p:spPr>
          <a:xfrm>
            <a:off x="7010400" y="2817813"/>
            <a:ext cx="5181600" cy="2949575"/>
          </a:xfrm>
          <a:prstGeom prst="rect">
            <a:avLst/>
          </a:prstGeom>
        </p:spPr>
        <p:txBody>
          <a:bodyPr/>
          <a:lstStyle/>
          <a:p>
            <a:pPr>
              <a:buClr>
                <a:srgbClr val="07596F"/>
              </a:buClr>
            </a:pPr>
            <a:r>
              <a:rPr lang="en-US" dirty="0"/>
              <a:t>University of [Location]</a:t>
            </a:r>
          </a:p>
          <a:p>
            <a:pPr>
              <a:buClr>
                <a:srgbClr val="07596F"/>
              </a:buClr>
            </a:pPr>
            <a:r>
              <a:rPr lang="en-US" dirty="0"/>
              <a:t>AMVETS</a:t>
            </a:r>
          </a:p>
          <a:p>
            <a:pPr>
              <a:buClr>
                <a:srgbClr val="07596F"/>
              </a:buClr>
            </a:pPr>
            <a:r>
              <a:rPr lang="en-US" dirty="0"/>
              <a:t>American Legion</a:t>
            </a:r>
          </a:p>
          <a:p>
            <a:pPr>
              <a:buClr>
                <a:srgbClr val="07596F"/>
              </a:buClr>
            </a:pPr>
            <a:r>
              <a:rPr lang="en-US" dirty="0"/>
              <a:t>National Alliance of Mental Illness</a:t>
            </a:r>
          </a:p>
          <a:p>
            <a:pPr>
              <a:buClr>
                <a:srgbClr val="07596F"/>
              </a:buClr>
            </a:pPr>
            <a:r>
              <a:rPr lang="en-US" dirty="0"/>
              <a:t>Mental Health America</a:t>
            </a:r>
          </a:p>
          <a:p>
            <a:pPr>
              <a:buClr>
                <a:srgbClr val="07596F"/>
              </a:buClr>
            </a:pPr>
            <a:r>
              <a:rPr lang="en-US" dirty="0"/>
              <a:t>Etc.</a:t>
            </a:r>
          </a:p>
        </p:txBody>
      </p:sp>
      <p:sp>
        <p:nvSpPr>
          <p:cNvPr id="6" name="Content Placeholder 2">
            <a:extLst>
              <a:ext uri="{FF2B5EF4-FFF2-40B4-BE49-F238E27FC236}">
                <a16:creationId xmlns:a16="http://schemas.microsoft.com/office/drawing/2014/main" id="{8AD374EF-99B8-42E5-B42F-0CB976625C76}"/>
              </a:ext>
            </a:extLst>
          </p:cNvPr>
          <p:cNvSpPr txBox="1">
            <a:spLocks/>
          </p:cNvSpPr>
          <p:nvPr/>
        </p:nvSpPr>
        <p:spPr>
          <a:xfrm>
            <a:off x="838200" y="1581375"/>
            <a:ext cx="10515600" cy="10534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91A1A"/>
              </a:buClr>
              <a:buFont typeface="Arial" panose="020B0604020202020204" pitchFamily="34" charset="0"/>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891A1A"/>
              </a:buClr>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891A1A"/>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891A1A"/>
              </a:buClr>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891A1A"/>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i="1" dirty="0">
                <a:solidFill>
                  <a:srgbClr val="00467F"/>
                </a:solidFill>
                <a:highlight>
                  <a:srgbClr val="FFFF00"/>
                </a:highlight>
              </a:rPr>
              <a:t>If relevant for the presentation, consider adding organizations that comprise your Mayor’s/Governor’s Challenge team. Below are examples. Replace with your team’s info: </a:t>
            </a:r>
          </a:p>
          <a:p>
            <a:pPr marL="0" indent="0">
              <a:buNone/>
            </a:pPr>
            <a:r>
              <a:rPr lang="en-US" dirty="0"/>
              <a:t>Our team is comprised of representatives from:</a:t>
            </a:r>
          </a:p>
        </p:txBody>
      </p:sp>
      <p:sp>
        <p:nvSpPr>
          <p:cNvPr id="8" name="Slide Number Placeholder 3">
            <a:extLst>
              <a:ext uri="{FF2B5EF4-FFF2-40B4-BE49-F238E27FC236}">
                <a16:creationId xmlns:a16="http://schemas.microsoft.com/office/drawing/2014/main" id="{4F6C4AE1-5AAD-AA6C-AB41-C57992B5DCB4}"/>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9</a:t>
            </a:fld>
            <a:endParaRPr lang="en-US" sz="1000" b="1" dirty="0">
              <a:solidFill>
                <a:schemeClr val="bg1"/>
              </a:solidFill>
            </a:endParaRPr>
          </a:p>
        </p:txBody>
      </p:sp>
      <p:sp>
        <p:nvSpPr>
          <p:cNvPr id="7" name="Title 6">
            <a:extLst>
              <a:ext uri="{FF2B5EF4-FFF2-40B4-BE49-F238E27FC236}">
                <a16:creationId xmlns:a16="http://schemas.microsoft.com/office/drawing/2014/main" id="{4A238370-D235-F229-1357-C837D306B61F}"/>
              </a:ext>
            </a:extLst>
          </p:cNvPr>
          <p:cNvSpPr>
            <a:spLocks noGrp="1"/>
          </p:cNvSpPr>
          <p:nvPr>
            <p:ph type="title"/>
          </p:nvPr>
        </p:nvSpPr>
        <p:spPr/>
        <p:txBody>
          <a:bodyPr anchor="ctr"/>
          <a:lstStyle/>
          <a:p>
            <a:r>
              <a:rPr lang="en-US" dirty="0"/>
              <a:t>Team Composition</a:t>
            </a:r>
          </a:p>
        </p:txBody>
      </p:sp>
    </p:spTree>
    <p:extLst>
      <p:ext uri="{BB962C8B-B14F-4D97-AF65-F5344CB8AC3E}">
        <p14:creationId xmlns:p14="http://schemas.microsoft.com/office/powerpoint/2010/main" val="536578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73626-6B22-4BC9-AA7E-2B6CE5A27A16}"/>
              </a:ext>
            </a:extLst>
          </p:cNvPr>
          <p:cNvSpPr>
            <a:spLocks noGrp="1"/>
          </p:cNvSpPr>
          <p:nvPr>
            <p:ph idx="1"/>
          </p:nvPr>
        </p:nvSpPr>
        <p:spPr>
          <a:prstGeom prst="rect">
            <a:avLst/>
          </a:prstGeom>
        </p:spPr>
        <p:txBody>
          <a:bodyPr>
            <a:normAutofit/>
          </a:bodyPr>
          <a:lstStyle/>
          <a:p>
            <a:pPr marL="0" indent="0">
              <a:buNone/>
            </a:pPr>
            <a:r>
              <a:rPr lang="en-US" b="1" i="1" dirty="0">
                <a:solidFill>
                  <a:srgbClr val="00467F"/>
                </a:solidFill>
                <a:highlight>
                  <a:srgbClr val="FFFF00"/>
                </a:highlight>
              </a:rPr>
              <a:t>If relevant for the presentation, consider sharing details about one or more of the planned strategies from your team’s Action Plan. </a:t>
            </a:r>
            <a:r>
              <a:rPr lang="en-US" sz="2000" b="1" i="1" dirty="0">
                <a:solidFill>
                  <a:srgbClr val="00467F"/>
                </a:solidFill>
                <a:highlight>
                  <a:srgbClr val="FFFF00"/>
                </a:highlight>
              </a:rPr>
              <a:t>Below are examples. Replace with your team’s efforts: </a:t>
            </a:r>
          </a:p>
          <a:p>
            <a:pPr marL="0" indent="0">
              <a:buNone/>
            </a:pPr>
            <a:endParaRPr lang="en-US" b="1" i="1" dirty="0">
              <a:solidFill>
                <a:srgbClr val="00467F"/>
              </a:solidFill>
              <a:highlight>
                <a:srgbClr val="FFFF00"/>
              </a:highlight>
            </a:endParaRPr>
          </a:p>
          <a:p>
            <a:pPr>
              <a:buClr>
                <a:srgbClr val="07596F"/>
              </a:buClr>
            </a:pPr>
            <a:r>
              <a:rPr lang="en-US" dirty="0"/>
              <a:t>The [state/community] [Governor’s/Mayor’s] Challenge team plans to develop a gun lock distribution pilot program, with a planned launch in January 2023.</a:t>
            </a:r>
          </a:p>
          <a:p>
            <a:pPr>
              <a:buClr>
                <a:srgbClr val="07596F"/>
              </a:buClr>
            </a:pPr>
            <a:r>
              <a:rPr lang="en-US" dirty="0"/>
              <a:t>Components of the pilot include distribution of gun locks and increasing messaging about lethal means safety, specifically towards clinicians.</a:t>
            </a:r>
          </a:p>
          <a:p>
            <a:pPr>
              <a:buClr>
                <a:srgbClr val="07596F"/>
              </a:buClr>
            </a:pPr>
            <a:r>
              <a:rPr lang="en-US" dirty="0"/>
              <a:t>Outcome measures for the pilot include:</a:t>
            </a:r>
          </a:p>
          <a:p>
            <a:pPr lvl="1">
              <a:buClr>
                <a:srgbClr val="07596F"/>
              </a:buClr>
            </a:pPr>
            <a:r>
              <a:rPr lang="en-US" dirty="0"/>
              <a:t># of gun locks distributed over 6 months</a:t>
            </a:r>
          </a:p>
          <a:p>
            <a:pPr lvl="1">
              <a:buClr>
                <a:srgbClr val="07596F"/>
              </a:buClr>
            </a:pPr>
            <a:r>
              <a:rPr lang="en-US" dirty="0"/>
              <a:t>% increase in clinicians who offer gun locks to patients pre- and post- implementation of the pilot (6-month timeframe)</a:t>
            </a:r>
          </a:p>
          <a:p>
            <a:endParaRPr lang="en-US" dirty="0"/>
          </a:p>
        </p:txBody>
      </p:sp>
      <p:sp>
        <p:nvSpPr>
          <p:cNvPr id="6" name="Slide Number Placeholder 3">
            <a:extLst>
              <a:ext uri="{FF2B5EF4-FFF2-40B4-BE49-F238E27FC236}">
                <a16:creationId xmlns:a16="http://schemas.microsoft.com/office/drawing/2014/main" id="{E21D4BA3-3453-D2DE-33CA-63F7ED124916}"/>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10</a:t>
            </a:fld>
            <a:endParaRPr lang="en-US" sz="1000" b="1" dirty="0">
              <a:solidFill>
                <a:schemeClr val="bg1"/>
              </a:solidFill>
            </a:endParaRPr>
          </a:p>
        </p:txBody>
      </p:sp>
      <p:sp>
        <p:nvSpPr>
          <p:cNvPr id="5" name="Title 4">
            <a:extLst>
              <a:ext uri="{FF2B5EF4-FFF2-40B4-BE49-F238E27FC236}">
                <a16:creationId xmlns:a16="http://schemas.microsoft.com/office/drawing/2014/main" id="{C3F5C6F2-3F8E-3047-88D4-1241584EB07E}"/>
              </a:ext>
            </a:extLst>
          </p:cNvPr>
          <p:cNvSpPr>
            <a:spLocks noGrp="1"/>
          </p:cNvSpPr>
          <p:nvPr>
            <p:ph type="title"/>
          </p:nvPr>
        </p:nvSpPr>
        <p:spPr/>
        <p:txBody>
          <a:bodyPr anchor="ctr"/>
          <a:lstStyle/>
          <a:p>
            <a:r>
              <a:rPr lang="en-US" dirty="0"/>
              <a:t>Program Highlight</a:t>
            </a:r>
          </a:p>
        </p:txBody>
      </p:sp>
    </p:spTree>
    <p:extLst>
      <p:ext uri="{BB962C8B-B14F-4D97-AF65-F5344CB8AC3E}">
        <p14:creationId xmlns:p14="http://schemas.microsoft.com/office/powerpoint/2010/main" val="3008412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EA3F56-B896-4EFD-99BB-F8B595D8DB3F}"/>
              </a:ext>
            </a:extLst>
          </p:cNvPr>
          <p:cNvSpPr>
            <a:spLocks noGrp="1"/>
          </p:cNvSpPr>
          <p:nvPr>
            <p:ph idx="1"/>
          </p:nvPr>
        </p:nvSpPr>
        <p:spPr>
          <a:prstGeom prst="rect">
            <a:avLst/>
          </a:prstGeom>
        </p:spPr>
        <p:txBody>
          <a:bodyPr>
            <a:noAutofit/>
          </a:bodyPr>
          <a:lstStyle/>
          <a:p>
            <a:pPr marL="0" indent="0">
              <a:buNone/>
            </a:pPr>
            <a:r>
              <a:rPr lang="en-US" sz="1800" b="1" i="1" dirty="0">
                <a:solidFill>
                  <a:srgbClr val="00467F"/>
                </a:solidFill>
                <a:highlight>
                  <a:srgbClr val="FFFF00"/>
                </a:highlight>
              </a:rPr>
              <a:t>Describe the next steps to take toward accomplishing the goals in your action plan, or highlight any upcoming events—examples below:</a:t>
            </a:r>
          </a:p>
          <a:p>
            <a:pPr marL="171450" indent="-171450">
              <a:buClr>
                <a:srgbClr val="07596F"/>
              </a:buClr>
            </a:pPr>
            <a:r>
              <a:rPr lang="en-US" dirty="0">
                <a:solidFill>
                  <a:schemeClr val="tx1"/>
                </a:solidFill>
              </a:rPr>
              <a:t>Next steps for our pilot program involve development of messaging for clinicians around lethal means safety.</a:t>
            </a:r>
          </a:p>
          <a:p>
            <a:pPr marL="628650" lvl="1" indent="-171450">
              <a:buClr>
                <a:srgbClr val="07596F"/>
              </a:buClr>
            </a:pPr>
            <a:r>
              <a:rPr lang="en-US" dirty="0">
                <a:solidFill>
                  <a:schemeClr val="tx1"/>
                </a:solidFill>
              </a:rPr>
              <a:t>We plan to conduct interviews with clinicians to understand clinician perspectives around gun locks and lethal means safety.</a:t>
            </a:r>
          </a:p>
          <a:p>
            <a:pPr marL="628650" lvl="1" indent="-171450">
              <a:buClr>
                <a:srgbClr val="07596F"/>
              </a:buClr>
            </a:pPr>
            <a:r>
              <a:rPr lang="en-US" dirty="0">
                <a:solidFill>
                  <a:schemeClr val="tx1"/>
                </a:solidFill>
              </a:rPr>
              <a:t>We are currently seeking 5-6 more clinicians for interviews – email [team member] if you are interested in participating!</a:t>
            </a:r>
          </a:p>
          <a:p>
            <a:pPr marL="171450" indent="-171450">
              <a:buClr>
                <a:srgbClr val="07596F"/>
              </a:buClr>
            </a:pPr>
            <a:r>
              <a:rPr lang="en-US" dirty="0">
                <a:solidFill>
                  <a:schemeClr val="tx1"/>
                </a:solidFill>
              </a:rPr>
              <a:t>Our team is also co-hosting a Suicide Prevention Awareness event with [agency] on September 16, 2022. Go to [website] to register for the event!</a:t>
            </a:r>
          </a:p>
          <a:p>
            <a:pPr marL="171450" indent="-171450">
              <a:buClr>
                <a:srgbClr val="07596F"/>
              </a:buClr>
            </a:pPr>
            <a:r>
              <a:rPr lang="en-US" dirty="0">
                <a:solidFill>
                  <a:schemeClr val="tx1"/>
                </a:solidFill>
              </a:rPr>
              <a:t>The team continues to meet monthly and will be providing a briefing to the [Governor’s/Mayor’s] Office in October.</a:t>
            </a:r>
          </a:p>
        </p:txBody>
      </p:sp>
      <p:sp>
        <p:nvSpPr>
          <p:cNvPr id="6" name="Slide Number Placeholder 3">
            <a:extLst>
              <a:ext uri="{FF2B5EF4-FFF2-40B4-BE49-F238E27FC236}">
                <a16:creationId xmlns:a16="http://schemas.microsoft.com/office/drawing/2014/main" id="{2ACD2DE5-F29C-4A0E-2C66-CA1011F6C559}"/>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11</a:t>
            </a:fld>
            <a:endParaRPr lang="en-US" sz="1000" b="1" dirty="0">
              <a:solidFill>
                <a:schemeClr val="bg1"/>
              </a:solidFill>
            </a:endParaRPr>
          </a:p>
        </p:txBody>
      </p:sp>
      <p:sp>
        <p:nvSpPr>
          <p:cNvPr id="5" name="Title 4">
            <a:extLst>
              <a:ext uri="{FF2B5EF4-FFF2-40B4-BE49-F238E27FC236}">
                <a16:creationId xmlns:a16="http://schemas.microsoft.com/office/drawing/2014/main" id="{68406444-F427-F737-56DA-E80E971D0C33}"/>
              </a:ext>
            </a:extLst>
          </p:cNvPr>
          <p:cNvSpPr>
            <a:spLocks noGrp="1"/>
          </p:cNvSpPr>
          <p:nvPr>
            <p:ph type="title"/>
          </p:nvPr>
        </p:nvSpPr>
        <p:spPr/>
        <p:txBody>
          <a:bodyPr anchor="ctr"/>
          <a:lstStyle/>
          <a:p>
            <a:r>
              <a:rPr lang="en-US" dirty="0"/>
              <a:t>Next Steps</a:t>
            </a:r>
          </a:p>
        </p:txBody>
      </p:sp>
    </p:spTree>
    <p:extLst>
      <p:ext uri="{BB962C8B-B14F-4D97-AF65-F5344CB8AC3E}">
        <p14:creationId xmlns:p14="http://schemas.microsoft.com/office/powerpoint/2010/main" val="2264595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prstGeom prst="rect">
            <a:avLst/>
          </a:prstGeom>
        </p:spPr>
        <p:txBody>
          <a:bodyPr>
            <a:noAutofit/>
          </a:bodyPr>
          <a:lstStyle/>
          <a:p>
            <a:pPr marL="0" indent="0">
              <a:buNone/>
            </a:pPr>
            <a:r>
              <a:rPr lang="en-US" b="1" i="1" dirty="0">
                <a:solidFill>
                  <a:srgbClr val="00467F"/>
                </a:solidFill>
                <a:highlight>
                  <a:srgbClr val="FFFF00"/>
                </a:highlight>
              </a:rPr>
              <a:t>Edit the examples below or add your own examples of lessons learned</a:t>
            </a:r>
          </a:p>
          <a:p>
            <a:pPr>
              <a:buClr>
                <a:srgbClr val="07596F"/>
              </a:buClr>
            </a:pPr>
            <a:r>
              <a:rPr lang="en-US" dirty="0"/>
              <a:t>After identifying service members, Veterans, and family members, it is important to have suicide risk screening and a referral process for indicated needs.</a:t>
            </a:r>
          </a:p>
          <a:p>
            <a:pPr>
              <a:buClr>
                <a:srgbClr val="07596F"/>
              </a:buClr>
            </a:pPr>
            <a:r>
              <a:rPr lang="en-US" dirty="0"/>
              <a:t>Care coordination can assist with lethal means safety efforts, like doing gun lock distribution throughout a care coordination network.</a:t>
            </a:r>
          </a:p>
          <a:p>
            <a:pPr>
              <a:buClr>
                <a:srgbClr val="07596F"/>
              </a:buClr>
            </a:pPr>
            <a:r>
              <a:rPr lang="en-US" dirty="0"/>
              <a:t>Safety planning can help Veterans stay safe during a crisis and during care transitions.</a:t>
            </a:r>
          </a:p>
          <a:p>
            <a:pPr>
              <a:buClr>
                <a:srgbClr val="07596F"/>
              </a:buClr>
            </a:pPr>
            <a:r>
              <a:rPr lang="en-US" dirty="0"/>
              <a:t>Be creative and flexible to match the needs of the community.</a:t>
            </a:r>
          </a:p>
          <a:p>
            <a:pPr>
              <a:buClr>
                <a:srgbClr val="07596F"/>
              </a:buClr>
            </a:pPr>
            <a:r>
              <a:rPr lang="en-US" dirty="0"/>
              <a:t>Collaboration with a broad range of organizations and utilizing existing programs and resources has been key to our success.</a:t>
            </a:r>
          </a:p>
        </p:txBody>
      </p:sp>
      <p:sp>
        <p:nvSpPr>
          <p:cNvPr id="6" name="Slide Number Placeholder 3">
            <a:extLst>
              <a:ext uri="{FF2B5EF4-FFF2-40B4-BE49-F238E27FC236}">
                <a16:creationId xmlns:a16="http://schemas.microsoft.com/office/drawing/2014/main" id="{74DEF226-27C0-50CC-D4ED-C8B5698CF536}"/>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12</a:t>
            </a:fld>
            <a:endParaRPr lang="en-US" sz="1000" b="1" dirty="0">
              <a:solidFill>
                <a:schemeClr val="bg1"/>
              </a:solidFill>
            </a:endParaRPr>
          </a:p>
        </p:txBody>
      </p:sp>
      <p:sp>
        <p:nvSpPr>
          <p:cNvPr id="5" name="Title 4">
            <a:extLst>
              <a:ext uri="{FF2B5EF4-FFF2-40B4-BE49-F238E27FC236}">
                <a16:creationId xmlns:a16="http://schemas.microsoft.com/office/drawing/2014/main" id="{CB07F9BC-9EB7-282E-F74D-AF12AD03287F}"/>
              </a:ext>
            </a:extLst>
          </p:cNvPr>
          <p:cNvSpPr>
            <a:spLocks noGrp="1"/>
          </p:cNvSpPr>
          <p:nvPr>
            <p:ph type="title"/>
          </p:nvPr>
        </p:nvSpPr>
        <p:spPr/>
        <p:txBody>
          <a:bodyPr anchor="ctr"/>
          <a:lstStyle/>
          <a:p>
            <a:r>
              <a:rPr lang="en-US" dirty="0"/>
              <a:t>Lessons Learned Through Our Challenge So Far</a:t>
            </a:r>
          </a:p>
        </p:txBody>
      </p:sp>
    </p:spTree>
    <p:extLst>
      <p:ext uri="{BB962C8B-B14F-4D97-AF65-F5344CB8AC3E}">
        <p14:creationId xmlns:p14="http://schemas.microsoft.com/office/powerpoint/2010/main" val="2469549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7C035-DADF-094F-8EE6-294B5D994A5A}"/>
              </a:ext>
            </a:extLst>
          </p:cNvPr>
          <p:cNvSpPr>
            <a:spLocks noGrp="1"/>
          </p:cNvSpPr>
          <p:nvPr>
            <p:ph type="title"/>
          </p:nvPr>
        </p:nvSpPr>
        <p:spPr>
          <a:xfrm>
            <a:off x="736685" y="3922231"/>
            <a:ext cx="9886116" cy="499403"/>
          </a:xfrm>
        </p:spPr>
        <p:txBody>
          <a:bodyPr>
            <a:noAutofit/>
          </a:bodyPr>
          <a:lstStyle/>
          <a:p>
            <a:r>
              <a:rPr lang="en-US" sz="3200" dirty="0"/>
              <a:t>The Public Health Approach</a:t>
            </a:r>
          </a:p>
        </p:txBody>
      </p:sp>
      <p:sp>
        <p:nvSpPr>
          <p:cNvPr id="4" name="Subtitle 3">
            <a:extLst>
              <a:ext uri="{FF2B5EF4-FFF2-40B4-BE49-F238E27FC236}">
                <a16:creationId xmlns:a16="http://schemas.microsoft.com/office/drawing/2014/main" id="{36F56097-A74C-40EE-A4D7-822F1301403B}"/>
              </a:ext>
            </a:extLst>
          </p:cNvPr>
          <p:cNvSpPr>
            <a:spLocks noGrp="1"/>
          </p:cNvSpPr>
          <p:nvPr>
            <p:ph type="subTitle" idx="1"/>
          </p:nvPr>
        </p:nvSpPr>
        <p:spPr>
          <a:xfrm>
            <a:off x="736685" y="4373501"/>
            <a:ext cx="7843227" cy="499403"/>
          </a:xfrm>
        </p:spPr>
        <p:txBody>
          <a:bodyPr>
            <a:normAutofit fontScale="85000" lnSpcReduction="20000"/>
          </a:bodyPr>
          <a:lstStyle/>
          <a:p>
            <a:r>
              <a:rPr lang="en-US" i="0" dirty="0"/>
              <a:t>VA takes a public health approach to preventing Veteran suicide. The next three slides are meant to provide background about this approach to inform your team’s strategy. </a:t>
            </a:r>
          </a:p>
        </p:txBody>
      </p:sp>
    </p:spTree>
    <p:extLst>
      <p:ext uri="{BB962C8B-B14F-4D97-AF65-F5344CB8AC3E}">
        <p14:creationId xmlns:p14="http://schemas.microsoft.com/office/powerpoint/2010/main" val="1428409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48BE53A-BAC9-0CCA-22BC-DD6BBC14C567}"/>
              </a:ext>
            </a:extLst>
          </p:cNvPr>
          <p:cNvSpPr txBox="1"/>
          <p:nvPr/>
        </p:nvSpPr>
        <p:spPr>
          <a:xfrm>
            <a:off x="394252" y="1601441"/>
            <a:ext cx="11403496" cy="1117229"/>
          </a:xfrm>
          <a:prstGeom prst="rect">
            <a:avLst/>
          </a:prstGeom>
          <a:noFill/>
        </p:spPr>
        <p:txBody>
          <a:bodyPr wrap="square" rtlCol="0">
            <a:spAutoFit/>
          </a:bodyPr>
          <a:lstStyle/>
          <a:p>
            <a:pPr algn="ctr"/>
            <a:r>
              <a:rPr lang="en-US" dirty="0"/>
              <a:t>VA's public health strategy combines partnerships with communities to implement tailored, local prevention plans while also focusing on evidence-based clinical strategies for intervention. Our approach focuses on both what we can do now, in the short term, and over the long term, to implement VA’s </a:t>
            </a:r>
            <a:r>
              <a:rPr lang="en-US" u="sng" dirty="0">
                <a:hlinkClick r:id="rId3"/>
              </a:rPr>
              <a:t>National Strategy for Preventing Veteran Suicide</a:t>
            </a:r>
            <a:r>
              <a:rPr lang="en-US" dirty="0"/>
              <a:t>. </a:t>
            </a:r>
          </a:p>
        </p:txBody>
      </p:sp>
      <p:sp>
        <p:nvSpPr>
          <p:cNvPr id="5" name="Slide Number Placeholder 3">
            <a:extLst>
              <a:ext uri="{FF2B5EF4-FFF2-40B4-BE49-F238E27FC236}">
                <a16:creationId xmlns:a16="http://schemas.microsoft.com/office/drawing/2014/main" id="{4FF83CC7-D808-6555-DE7A-8DFB5CE37A7E}"/>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14</a:t>
            </a:fld>
            <a:endParaRPr lang="en-US" sz="1000" b="1" dirty="0">
              <a:solidFill>
                <a:schemeClr val="bg1"/>
              </a:solidFill>
            </a:endParaRPr>
          </a:p>
        </p:txBody>
      </p:sp>
      <p:sp>
        <p:nvSpPr>
          <p:cNvPr id="3" name="Title 2">
            <a:extLst>
              <a:ext uri="{FF2B5EF4-FFF2-40B4-BE49-F238E27FC236}">
                <a16:creationId xmlns:a16="http://schemas.microsoft.com/office/drawing/2014/main" id="{D077A850-716D-400E-35B6-44538962E44C}"/>
              </a:ext>
            </a:extLst>
          </p:cNvPr>
          <p:cNvSpPr>
            <a:spLocks noGrp="1"/>
          </p:cNvSpPr>
          <p:nvPr>
            <p:ph type="title"/>
          </p:nvPr>
        </p:nvSpPr>
        <p:spPr/>
        <p:txBody>
          <a:bodyPr anchor="ctr"/>
          <a:lstStyle/>
          <a:p>
            <a:r>
              <a:rPr lang="en-US" dirty="0"/>
              <a:t>VA’s Public Health Strategy</a:t>
            </a:r>
          </a:p>
        </p:txBody>
      </p:sp>
      <p:grpSp>
        <p:nvGrpSpPr>
          <p:cNvPr id="6" name="Group 5">
            <a:extLst>
              <a:ext uri="{FF2B5EF4-FFF2-40B4-BE49-F238E27FC236}">
                <a16:creationId xmlns:a16="http://schemas.microsoft.com/office/drawing/2014/main" id="{0625632D-B785-2466-96FB-5C67952499F0}"/>
              </a:ext>
            </a:extLst>
          </p:cNvPr>
          <p:cNvGrpSpPr/>
          <p:nvPr/>
        </p:nvGrpSpPr>
        <p:grpSpPr>
          <a:xfrm>
            <a:off x="1838465" y="5836504"/>
            <a:ext cx="8515071" cy="873341"/>
            <a:chOff x="1838464" y="5067676"/>
            <a:chExt cx="8515071" cy="873341"/>
          </a:xfrm>
        </p:grpSpPr>
        <p:pic>
          <p:nvPicPr>
            <p:cNvPr id="7" name="Picture 6">
              <a:extLst>
                <a:ext uri="{FF2B5EF4-FFF2-40B4-BE49-F238E27FC236}">
                  <a16:creationId xmlns:a16="http://schemas.microsoft.com/office/drawing/2014/main" id="{BD7EF7FF-267B-7CC5-8C02-D3BBC10770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464" y="5067676"/>
              <a:ext cx="8515071" cy="873341"/>
            </a:xfrm>
            <a:prstGeom prst="rect">
              <a:avLst/>
            </a:prstGeom>
          </p:spPr>
        </p:pic>
        <p:cxnSp>
          <p:nvCxnSpPr>
            <p:cNvPr id="8" name="Straight Connector 7">
              <a:extLst>
                <a:ext uri="{FF2B5EF4-FFF2-40B4-BE49-F238E27FC236}">
                  <a16:creationId xmlns:a16="http://schemas.microsoft.com/office/drawing/2014/main" id="{74C05D99-3F7D-626C-E8C3-A52F53A0BD4E}"/>
                </a:ext>
              </a:extLst>
            </p:cNvPr>
            <p:cNvCxnSpPr/>
            <p:nvPr/>
          </p:nvCxnSpPr>
          <p:spPr>
            <a:xfrm>
              <a:off x="1910687" y="5345370"/>
              <a:ext cx="839337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53951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4" name="Title 13">
            <a:extLst>
              <a:ext uri="{FF2B5EF4-FFF2-40B4-BE49-F238E27FC236}">
                <a16:creationId xmlns:a16="http://schemas.microsoft.com/office/drawing/2014/main" id="{2D6ED9CA-6685-086B-7950-3E293D7D6EAD}"/>
              </a:ext>
            </a:extLst>
          </p:cNvPr>
          <p:cNvSpPr>
            <a:spLocks noGrp="1"/>
          </p:cNvSpPr>
          <p:nvPr>
            <p:ph type="title"/>
          </p:nvPr>
        </p:nvSpPr>
        <p:spPr>
          <a:xfrm>
            <a:off x="456063" y="873483"/>
            <a:ext cx="10515600" cy="736953"/>
          </a:xfrm>
        </p:spPr>
        <p:txBody>
          <a:bodyPr>
            <a:normAutofit fontScale="90000"/>
          </a:bodyPr>
          <a:lstStyle/>
          <a:p>
            <a:r>
              <a:rPr lang="en-US" sz="2400" dirty="0"/>
              <a:t>Suicide Prevention 2.0 Vision for the Distance: </a:t>
            </a:r>
            <a:br>
              <a:rPr lang="en-US" sz="2400" dirty="0"/>
            </a:br>
            <a:r>
              <a:rPr lang="en-US" sz="2400" dirty="0"/>
              <a:t>Combining Community &amp; Clinical Interventions  </a:t>
            </a:r>
          </a:p>
        </p:txBody>
      </p:sp>
      <p:sp>
        <p:nvSpPr>
          <p:cNvPr id="28" name="TextBox 27">
            <a:extLst>
              <a:ext uri="{FF2B5EF4-FFF2-40B4-BE49-F238E27FC236}">
                <a16:creationId xmlns:a16="http://schemas.microsoft.com/office/drawing/2014/main" id="{7F85D2C5-3045-C43B-B516-ACB340E20F3A}"/>
              </a:ext>
            </a:extLst>
          </p:cNvPr>
          <p:cNvSpPr txBox="1"/>
          <p:nvPr/>
        </p:nvSpPr>
        <p:spPr>
          <a:xfrm>
            <a:off x="2912430" y="2671025"/>
            <a:ext cx="4028531" cy="1923604"/>
          </a:xfrm>
          <a:prstGeom prst="rect">
            <a:avLst/>
          </a:prstGeom>
          <a:noFill/>
          <a:ln>
            <a:noFill/>
          </a:ln>
        </p:spPr>
        <p:txBody>
          <a:bodyPr wrap="square" rtlCol="0">
            <a:spAutoFit/>
          </a:bodyPr>
          <a:lstStyle/>
          <a:p>
            <a:pPr marL="285750" indent="-285750">
              <a:buFont typeface="Arial" panose="020B0604020202020204" pitchFamily="34" charset="0"/>
              <a:buChar char="•"/>
            </a:pPr>
            <a:r>
              <a:rPr lang="en-US" sz="1700" dirty="0">
                <a:latin typeface="+mj-lt"/>
              </a:rPr>
              <a:t>Veterans Integrated Service Networks (VISN)-Wide Community Prevention </a:t>
            </a:r>
            <a:r>
              <a:rPr lang="en-US" sz="1700" dirty="0">
                <a:solidFill>
                  <a:srgbClr val="003A73"/>
                </a:solidFill>
                <a:latin typeface="+mj-lt"/>
              </a:rPr>
              <a:t>(Community Coalition Building)</a:t>
            </a:r>
          </a:p>
          <a:p>
            <a:pPr marL="285750" indent="-285750">
              <a:buFont typeface="Arial" panose="020B0604020202020204" pitchFamily="34" charset="0"/>
              <a:buChar char="•"/>
            </a:pPr>
            <a:r>
              <a:rPr lang="en-US" sz="1700" dirty="0">
                <a:latin typeface="+mj-lt"/>
              </a:rPr>
              <a:t>Together With Veterans </a:t>
            </a:r>
            <a:r>
              <a:rPr lang="en-US" sz="1700" dirty="0">
                <a:solidFill>
                  <a:srgbClr val="003A73"/>
                </a:solidFill>
                <a:latin typeface="+mj-lt"/>
              </a:rPr>
              <a:t>(Veteran-to-Veteran Building)</a:t>
            </a:r>
          </a:p>
          <a:p>
            <a:pPr marL="285750" indent="-285750">
              <a:buFont typeface="Arial" panose="020B0604020202020204" pitchFamily="34" charset="0"/>
              <a:buChar char="•"/>
            </a:pPr>
            <a:r>
              <a:rPr lang="en-US" sz="1700" dirty="0">
                <a:latin typeface="+mj-lt"/>
              </a:rPr>
              <a:t>Governor’s/Mayor’s Challenge </a:t>
            </a:r>
            <a:r>
              <a:rPr lang="en-US" sz="1700" dirty="0">
                <a:solidFill>
                  <a:srgbClr val="003A73"/>
                </a:solidFill>
                <a:latin typeface="+mj-lt"/>
              </a:rPr>
              <a:t>(State-Driven Suicide Prevention Planning)</a:t>
            </a:r>
          </a:p>
        </p:txBody>
      </p:sp>
      <p:sp>
        <p:nvSpPr>
          <p:cNvPr id="30" name="TextBox 29">
            <a:extLst>
              <a:ext uri="{FF2B5EF4-FFF2-40B4-BE49-F238E27FC236}">
                <a16:creationId xmlns:a16="http://schemas.microsoft.com/office/drawing/2014/main" id="{9E3AB925-CEBD-261E-EF1E-656AC89D4AE9}"/>
              </a:ext>
            </a:extLst>
          </p:cNvPr>
          <p:cNvSpPr txBox="1"/>
          <p:nvPr/>
        </p:nvSpPr>
        <p:spPr>
          <a:xfrm>
            <a:off x="7747023" y="2671025"/>
            <a:ext cx="3923756" cy="1754326"/>
          </a:xfrm>
          <a:prstGeom prst="rect">
            <a:avLst/>
          </a:prstGeom>
          <a:noFill/>
          <a:ln>
            <a:noFill/>
          </a:ln>
        </p:spPr>
        <p:txBody>
          <a:bodyPr wrap="square" rtlCol="0">
            <a:spAutoFit/>
          </a:bodyPr>
          <a:lstStyle/>
          <a:p>
            <a:pPr marL="285750" indent="-285750">
              <a:buFont typeface="Arial" panose="020B0604020202020204" pitchFamily="34" charset="0"/>
              <a:buChar char="•"/>
            </a:pPr>
            <a:r>
              <a:rPr lang="en-US" dirty="0">
                <a:latin typeface="+mj-lt"/>
              </a:rPr>
              <a:t>Evidence-Based Psychotherapies Implemented Across the Nation (including Cognitive Behavior Therapy for Suicide Prevention, Dialectical Behavior Therapy, and Problem-Solving Therapy) </a:t>
            </a:r>
          </a:p>
        </p:txBody>
      </p:sp>
      <p:sp>
        <p:nvSpPr>
          <p:cNvPr id="35" name="TextBox 34">
            <a:extLst>
              <a:ext uri="{FF2B5EF4-FFF2-40B4-BE49-F238E27FC236}">
                <a16:creationId xmlns:a16="http://schemas.microsoft.com/office/drawing/2014/main" id="{171DF7AA-BFDC-76B2-CD55-8E1A8032A660}"/>
              </a:ext>
            </a:extLst>
          </p:cNvPr>
          <p:cNvSpPr txBox="1"/>
          <p:nvPr/>
        </p:nvSpPr>
        <p:spPr>
          <a:xfrm>
            <a:off x="7536163" y="2085464"/>
            <a:ext cx="4345477" cy="369332"/>
          </a:xfrm>
          <a:prstGeom prst="rect">
            <a:avLst/>
          </a:prstGeom>
          <a:noFill/>
          <a:ln>
            <a:noFill/>
          </a:ln>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Clinically Based Interventions</a:t>
            </a:r>
          </a:p>
        </p:txBody>
      </p:sp>
      <p:sp>
        <p:nvSpPr>
          <p:cNvPr id="36" name="TextBox 35">
            <a:extLst>
              <a:ext uri="{FF2B5EF4-FFF2-40B4-BE49-F238E27FC236}">
                <a16:creationId xmlns:a16="http://schemas.microsoft.com/office/drawing/2014/main" id="{B168A98D-BDFA-0B59-EF90-DF7C9223BB55}"/>
              </a:ext>
            </a:extLst>
          </p:cNvPr>
          <p:cNvSpPr txBox="1"/>
          <p:nvPr/>
        </p:nvSpPr>
        <p:spPr>
          <a:xfrm>
            <a:off x="2794812" y="2085464"/>
            <a:ext cx="4263769" cy="369332"/>
          </a:xfrm>
          <a:prstGeom prst="rect">
            <a:avLst/>
          </a:prstGeom>
          <a:noFill/>
          <a:ln>
            <a:noFill/>
          </a:ln>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Community-Based Prevention Strategies</a:t>
            </a:r>
          </a:p>
        </p:txBody>
      </p:sp>
      <p:sp>
        <p:nvSpPr>
          <p:cNvPr id="37" name="TextBox 36">
            <a:extLst>
              <a:ext uri="{FF2B5EF4-FFF2-40B4-BE49-F238E27FC236}">
                <a16:creationId xmlns:a16="http://schemas.microsoft.com/office/drawing/2014/main" id="{1500F2D9-D3D7-445B-989A-1679DA733BFE}"/>
              </a:ext>
            </a:extLst>
          </p:cNvPr>
          <p:cNvSpPr txBox="1"/>
          <p:nvPr/>
        </p:nvSpPr>
        <p:spPr>
          <a:xfrm>
            <a:off x="4395400" y="5002234"/>
            <a:ext cx="5889010" cy="830997"/>
          </a:xfrm>
          <a:prstGeom prst="rect">
            <a:avLst/>
          </a:prstGeom>
          <a:noFill/>
          <a:ln w="57150">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b="1" dirty="0"/>
              <a:t>Foundation of Adequate Mental Health Staffing</a:t>
            </a:r>
          </a:p>
          <a:p>
            <a:pPr algn="ctr"/>
            <a:r>
              <a:rPr lang="en-US" sz="1600" dirty="0"/>
              <a:t>(7.72 outpatient mental health full-time equivalent employees/1,000 Veterans in outpatient mental health)</a:t>
            </a:r>
          </a:p>
        </p:txBody>
      </p:sp>
      <p:sp>
        <p:nvSpPr>
          <p:cNvPr id="38" name="TextBox 37">
            <a:extLst>
              <a:ext uri="{FF2B5EF4-FFF2-40B4-BE49-F238E27FC236}">
                <a16:creationId xmlns:a16="http://schemas.microsoft.com/office/drawing/2014/main" id="{3EE0FD7C-6783-3F4C-E2F9-74210CA83D94}"/>
              </a:ext>
            </a:extLst>
          </p:cNvPr>
          <p:cNvSpPr txBox="1"/>
          <p:nvPr/>
        </p:nvSpPr>
        <p:spPr>
          <a:xfrm>
            <a:off x="456063" y="2922982"/>
            <a:ext cx="1559943" cy="1323439"/>
          </a:xfrm>
          <a:prstGeom prst="rect">
            <a:avLst/>
          </a:prstGeom>
          <a:noFill/>
          <a:ln w="57150">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b="1" dirty="0">
                <a:solidFill>
                  <a:schemeClr val="bg1"/>
                </a:solidFill>
              </a:rPr>
              <a:t>Community</a:t>
            </a:r>
          </a:p>
          <a:p>
            <a:pPr algn="ctr"/>
            <a:r>
              <a:rPr lang="en-US" sz="1600" b="1" dirty="0">
                <a:solidFill>
                  <a:schemeClr val="bg1"/>
                </a:solidFill>
              </a:rPr>
              <a:t>Engagement</a:t>
            </a:r>
          </a:p>
          <a:p>
            <a:pPr algn="ctr"/>
            <a:r>
              <a:rPr lang="en-US" sz="1600" b="1" dirty="0">
                <a:solidFill>
                  <a:schemeClr val="bg1"/>
                </a:solidFill>
              </a:rPr>
              <a:t>and Partnership</a:t>
            </a:r>
          </a:p>
          <a:p>
            <a:pPr algn="ctr"/>
            <a:r>
              <a:rPr lang="en-US" sz="1600" b="1" dirty="0">
                <a:solidFill>
                  <a:schemeClr val="bg1"/>
                </a:solidFill>
              </a:rPr>
              <a:t>Coordinators</a:t>
            </a:r>
          </a:p>
          <a:p>
            <a:pPr algn="ctr"/>
            <a:r>
              <a:rPr lang="en-US" sz="1600" b="1" dirty="0">
                <a:solidFill>
                  <a:schemeClr val="bg1"/>
                </a:solidFill>
              </a:rPr>
              <a:t>(CEPCs)</a:t>
            </a:r>
            <a:endParaRPr lang="en-US" sz="1600" dirty="0">
              <a:solidFill>
                <a:schemeClr val="bg1"/>
              </a:solidFill>
            </a:endParaRPr>
          </a:p>
        </p:txBody>
      </p:sp>
      <p:sp>
        <p:nvSpPr>
          <p:cNvPr id="10" name="Slide Number Placeholder 3">
            <a:extLst>
              <a:ext uri="{FF2B5EF4-FFF2-40B4-BE49-F238E27FC236}">
                <a16:creationId xmlns:a16="http://schemas.microsoft.com/office/drawing/2014/main" id="{853BA90C-3A58-3BB8-3DF0-13E7F3C88106}"/>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15</a:t>
            </a:fld>
            <a:endParaRPr lang="en-US" sz="1000" b="1" dirty="0">
              <a:solidFill>
                <a:schemeClr val="bg1"/>
              </a:solidFill>
            </a:endParaRPr>
          </a:p>
        </p:txBody>
      </p:sp>
    </p:spTree>
    <p:extLst>
      <p:ext uri="{BB962C8B-B14F-4D97-AF65-F5344CB8AC3E}">
        <p14:creationId xmlns:p14="http://schemas.microsoft.com/office/powerpoint/2010/main" val="2314861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AE6B6E-865D-BC03-37B0-D935582BA4F6}"/>
              </a:ext>
            </a:extLst>
          </p:cNvPr>
          <p:cNvSpPr txBox="1"/>
          <p:nvPr/>
        </p:nvSpPr>
        <p:spPr>
          <a:xfrm>
            <a:off x="521673" y="5352363"/>
            <a:ext cx="1114864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67F"/>
                </a:solidFill>
                <a:effectLst/>
                <a:uLnTx/>
                <a:uFillTx/>
                <a:latin typeface="Calibri" panose="020F0502020204030204"/>
                <a:ea typeface="+mn-ea"/>
                <a:cs typeface="+mn-cs"/>
              </a:rPr>
              <a:t>And yet, we need to do more. We cannot do this work without each of you.</a:t>
            </a:r>
          </a:p>
        </p:txBody>
      </p:sp>
      <p:sp>
        <p:nvSpPr>
          <p:cNvPr id="7" name="TextBox 6">
            <a:extLst>
              <a:ext uri="{FF2B5EF4-FFF2-40B4-BE49-F238E27FC236}">
                <a16:creationId xmlns:a16="http://schemas.microsoft.com/office/drawing/2014/main" id="{7223FF89-AE8A-61FF-8801-E06FBD83FFC4}"/>
              </a:ext>
            </a:extLst>
          </p:cNvPr>
          <p:cNvSpPr txBox="1"/>
          <p:nvPr/>
        </p:nvSpPr>
        <p:spPr>
          <a:xfrm>
            <a:off x="1970078" y="3658644"/>
            <a:ext cx="3918932" cy="1477328"/>
          </a:xfrm>
          <a:prstGeom prst="rect">
            <a:avLst/>
          </a:prstGeom>
          <a:noFill/>
        </p:spPr>
        <p:txBody>
          <a:bodyPr wrap="square" rtlCol="0">
            <a:spAutoFit/>
          </a:bodyPr>
          <a:lstStyle/>
          <a:p>
            <a:r>
              <a:rPr lang="en-US" sz="1800" dirty="0">
                <a:effectLst/>
              </a:rPr>
              <a:t>The single-year decrease of 7% for 2019 was larger than any observed decrease from 2001 through 2018 and was a more-than-four-times-greater decrease than for the non-Veteran population.</a:t>
            </a:r>
          </a:p>
        </p:txBody>
      </p:sp>
      <p:sp>
        <p:nvSpPr>
          <p:cNvPr id="8" name="TextBox 7">
            <a:extLst>
              <a:ext uri="{FF2B5EF4-FFF2-40B4-BE49-F238E27FC236}">
                <a16:creationId xmlns:a16="http://schemas.microsoft.com/office/drawing/2014/main" id="{7C2D200D-13C5-6D97-A718-AB8F33456DB4}"/>
              </a:ext>
            </a:extLst>
          </p:cNvPr>
          <p:cNvSpPr txBox="1"/>
          <p:nvPr/>
        </p:nvSpPr>
        <p:spPr>
          <a:xfrm>
            <a:off x="1970078" y="2002140"/>
            <a:ext cx="391893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ea typeface="+mn-ea"/>
                <a:cs typeface="+mn-cs"/>
              </a:rPr>
              <a:t>399 fewer Veterans died from suicide in 2019 than in 2018, reflecting the lowest count of Veteran suicides since 2007.</a:t>
            </a:r>
          </a:p>
        </p:txBody>
      </p:sp>
      <p:sp>
        <p:nvSpPr>
          <p:cNvPr id="9" name="TextBox 8">
            <a:extLst>
              <a:ext uri="{FF2B5EF4-FFF2-40B4-BE49-F238E27FC236}">
                <a16:creationId xmlns:a16="http://schemas.microsoft.com/office/drawing/2014/main" id="{7181408B-5489-DABF-EF99-82EC647E1B1E}"/>
              </a:ext>
            </a:extLst>
          </p:cNvPr>
          <p:cNvSpPr txBox="1"/>
          <p:nvPr/>
        </p:nvSpPr>
        <p:spPr>
          <a:xfrm>
            <a:off x="7388237" y="1863641"/>
            <a:ext cx="3918931" cy="1200329"/>
          </a:xfrm>
          <a:prstGeom prst="rect">
            <a:avLst/>
          </a:prstGeom>
          <a:noFill/>
        </p:spPr>
        <p:txBody>
          <a:bodyPr wrap="square" rtlCol="0">
            <a:spAutoFit/>
          </a:bodyPr>
          <a:lstStyle/>
          <a:p>
            <a:r>
              <a:rPr lang="en-US" dirty="0">
                <a:effectLst/>
              </a:rPr>
              <a:t>In 2019, there was an almost 13% one-year rate decrease for women Veterans, which was the largest rate decrease for women Veterans in 17 years.</a:t>
            </a:r>
          </a:p>
        </p:txBody>
      </p:sp>
      <p:sp>
        <p:nvSpPr>
          <p:cNvPr id="10" name="TextBox 9">
            <a:extLst>
              <a:ext uri="{FF2B5EF4-FFF2-40B4-BE49-F238E27FC236}">
                <a16:creationId xmlns:a16="http://schemas.microsoft.com/office/drawing/2014/main" id="{2D88CD9E-8438-D38F-34C7-020E6149F879}"/>
              </a:ext>
            </a:extLst>
          </p:cNvPr>
          <p:cNvSpPr txBox="1"/>
          <p:nvPr/>
        </p:nvSpPr>
        <p:spPr>
          <a:xfrm>
            <a:off x="7388238" y="3797144"/>
            <a:ext cx="391893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ea typeface="+mn-ea"/>
                <a:cs typeface="+mn-cs"/>
              </a:rPr>
              <a:t>So far, there does not appear to be an increase in Veteran suicides related to COVID-19, but the data continues to be gathered and will be reviewed.</a:t>
            </a:r>
          </a:p>
        </p:txBody>
      </p:sp>
      <p:sp>
        <p:nvSpPr>
          <p:cNvPr id="11" name="Slide Number Placeholder 3">
            <a:extLst>
              <a:ext uri="{FF2B5EF4-FFF2-40B4-BE49-F238E27FC236}">
                <a16:creationId xmlns:a16="http://schemas.microsoft.com/office/drawing/2014/main" id="{B491C079-6CCD-050D-98F7-16D9F0225C9C}"/>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16</a:t>
            </a:fld>
            <a:endParaRPr lang="en-US" sz="1000" b="1" dirty="0">
              <a:solidFill>
                <a:schemeClr val="bg1"/>
              </a:solidFill>
            </a:endParaRPr>
          </a:p>
        </p:txBody>
      </p:sp>
      <p:sp>
        <p:nvSpPr>
          <p:cNvPr id="4" name="Title 3">
            <a:extLst>
              <a:ext uri="{FF2B5EF4-FFF2-40B4-BE49-F238E27FC236}">
                <a16:creationId xmlns:a16="http://schemas.microsoft.com/office/drawing/2014/main" id="{CBFF78F6-ED43-FF23-0358-C7C8E955F1F6}"/>
              </a:ext>
            </a:extLst>
          </p:cNvPr>
          <p:cNvSpPr>
            <a:spLocks noGrp="1"/>
          </p:cNvSpPr>
          <p:nvPr>
            <p:ph type="title"/>
          </p:nvPr>
        </p:nvSpPr>
        <p:spPr/>
        <p:txBody>
          <a:bodyPr anchor="ctr"/>
          <a:lstStyle/>
          <a:p>
            <a:r>
              <a:rPr lang="en-US" sz="3600" dirty="0"/>
              <a:t>Anchors of Hope</a:t>
            </a:r>
            <a:endParaRPr lang="en-US" dirty="0"/>
          </a:p>
        </p:txBody>
      </p:sp>
    </p:spTree>
    <p:extLst>
      <p:ext uri="{BB962C8B-B14F-4D97-AF65-F5344CB8AC3E}">
        <p14:creationId xmlns:p14="http://schemas.microsoft.com/office/powerpoint/2010/main" val="886854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4E922A-14D0-45EC-A210-4E026DEE3DE1}"/>
              </a:ext>
            </a:extLst>
          </p:cNvPr>
          <p:cNvSpPr>
            <a:spLocks noGrp="1"/>
          </p:cNvSpPr>
          <p:nvPr>
            <p:ph idx="1"/>
          </p:nvPr>
        </p:nvSpPr>
        <p:spPr>
          <a:prstGeom prst="rect">
            <a:avLst/>
          </a:prstGeom>
        </p:spPr>
        <p:txBody>
          <a:bodyPr>
            <a:normAutofit/>
          </a:bodyPr>
          <a:lstStyle/>
          <a:p>
            <a:pPr>
              <a:buClr>
                <a:srgbClr val="07596F"/>
              </a:buClr>
            </a:pPr>
            <a:r>
              <a:rPr lang="en-US" dirty="0"/>
              <a:t>Suicide is a complex issue with no single cause. We all have a role to play in reducing Veteran suicide.</a:t>
            </a:r>
          </a:p>
          <a:p>
            <a:pPr>
              <a:buClr>
                <a:srgbClr val="07596F"/>
              </a:buClr>
            </a:pPr>
            <a:r>
              <a:rPr lang="en-US" dirty="0"/>
              <a:t>We prevent suicide through meaningful connection, one person at a time. Here’s what you can do to help prevent Veteran suicide:</a:t>
            </a:r>
          </a:p>
          <a:p>
            <a:pPr lvl="1" fontAlgn="base">
              <a:buClr>
                <a:srgbClr val="07596F"/>
              </a:buClr>
            </a:pPr>
            <a:r>
              <a:rPr lang="en-US" sz="2000" dirty="0">
                <a:solidFill>
                  <a:schemeClr val="tx1"/>
                </a:solidFill>
              </a:rPr>
              <a:t>Become knowledgeable about </a:t>
            </a:r>
            <a:r>
              <a:rPr lang="en-US" sz="2000" b="1" dirty="0">
                <a:solidFill>
                  <a:schemeClr val="tx1"/>
                </a:solidFill>
              </a:rPr>
              <a:t>suicide data and suicide prevention resources</a:t>
            </a:r>
            <a:r>
              <a:rPr lang="en-US" sz="2000" dirty="0">
                <a:solidFill>
                  <a:schemeClr val="tx1"/>
                </a:solidFill>
              </a:rPr>
              <a:t>.​ All resources can be downloaded at: </a:t>
            </a:r>
            <a:r>
              <a:rPr lang="en-US" sz="2000" u="sng" dirty="0">
                <a:solidFill>
                  <a:schemeClr val="tx1"/>
                </a:solidFill>
                <a:hlinkClick r:id="rId3"/>
              </a:rPr>
              <a:t>https://www.mentalhealth.va.gov/suicide_prevention/data.asp</a:t>
            </a:r>
            <a:r>
              <a:rPr lang="en-US" sz="2000" dirty="0">
                <a:solidFill>
                  <a:schemeClr val="tx1"/>
                </a:solidFill>
              </a:rPr>
              <a:t>.​</a:t>
            </a:r>
            <a:r>
              <a:rPr lang="en-US" sz="2000" dirty="0"/>
              <a:t>​</a:t>
            </a:r>
          </a:p>
          <a:p>
            <a:pPr lvl="1" fontAlgn="base">
              <a:buClr>
                <a:srgbClr val="07596F"/>
              </a:buClr>
            </a:pPr>
            <a:r>
              <a:rPr lang="en-US" sz="2000" dirty="0"/>
              <a:t>Promote </a:t>
            </a:r>
            <a:r>
              <a:rPr lang="en-US" sz="2000" b="1" dirty="0"/>
              <a:t>VA S.A.V.E. Training </a:t>
            </a:r>
            <a:r>
              <a:rPr lang="en-US" sz="2000"/>
              <a:t>to your </a:t>
            </a:r>
            <a:r>
              <a:rPr lang="en-US" sz="2000" dirty="0"/>
              <a:t>community: </a:t>
            </a:r>
            <a:r>
              <a:rPr lang="en-US" sz="2000" u="sng" dirty="0">
                <a:hlinkClick r:id="rId4"/>
              </a:rPr>
              <a:t>https://psycharmor.org/courses/s-a-v-e/</a:t>
            </a:r>
            <a:r>
              <a:rPr lang="en-US" sz="2000" dirty="0"/>
              <a:t>. ​</a:t>
            </a:r>
          </a:p>
          <a:p>
            <a:pPr lvl="1" fontAlgn="base">
              <a:buClr>
                <a:srgbClr val="07596F"/>
              </a:buClr>
            </a:pPr>
            <a:r>
              <a:rPr lang="en-US" sz="2000" dirty="0"/>
              <a:t>Help create a safe community for Veterans by posting the </a:t>
            </a:r>
            <a:r>
              <a:rPr lang="en-US" sz="2000" b="1" dirty="0"/>
              <a:t>Veterans Crisis Line </a:t>
            </a:r>
            <a:r>
              <a:rPr lang="en-US" sz="2000" dirty="0"/>
              <a:t>number </a:t>
            </a:r>
            <a:br>
              <a:rPr lang="en-US" sz="2000" dirty="0"/>
            </a:br>
            <a:r>
              <a:rPr lang="en-US" sz="2000" dirty="0"/>
              <a:t>(Dial 988 then Press 1) around your organization’s offices and in office newsletters.​</a:t>
            </a:r>
          </a:p>
          <a:p>
            <a:pPr fontAlgn="base">
              <a:buClr>
                <a:srgbClr val="07596F"/>
              </a:buClr>
            </a:pPr>
            <a:r>
              <a:rPr lang="en-US" dirty="0"/>
              <a:t>We want all Veterans and community partners to know that help is always available.</a:t>
            </a:r>
            <a:endParaRPr lang="en-US" b="1" i="1" dirty="0">
              <a:solidFill>
                <a:schemeClr val="tx1"/>
              </a:solidFill>
            </a:endParaRPr>
          </a:p>
        </p:txBody>
      </p:sp>
      <p:sp>
        <p:nvSpPr>
          <p:cNvPr id="6" name="Slide Number Placeholder 3">
            <a:extLst>
              <a:ext uri="{FF2B5EF4-FFF2-40B4-BE49-F238E27FC236}">
                <a16:creationId xmlns:a16="http://schemas.microsoft.com/office/drawing/2014/main" id="{6FE6F0C3-B318-3567-FE4A-745251416779}"/>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17</a:t>
            </a:fld>
            <a:endParaRPr lang="en-US" sz="1000" b="1" dirty="0">
              <a:solidFill>
                <a:schemeClr val="bg1"/>
              </a:solidFill>
            </a:endParaRPr>
          </a:p>
        </p:txBody>
      </p:sp>
      <p:sp>
        <p:nvSpPr>
          <p:cNvPr id="5" name="Title 4">
            <a:extLst>
              <a:ext uri="{FF2B5EF4-FFF2-40B4-BE49-F238E27FC236}">
                <a16:creationId xmlns:a16="http://schemas.microsoft.com/office/drawing/2014/main" id="{90F93301-E827-2A4E-D9B6-6AF581734E61}"/>
              </a:ext>
            </a:extLst>
          </p:cNvPr>
          <p:cNvSpPr>
            <a:spLocks noGrp="1"/>
          </p:cNvSpPr>
          <p:nvPr>
            <p:ph type="title"/>
          </p:nvPr>
        </p:nvSpPr>
        <p:spPr/>
        <p:txBody>
          <a:bodyPr anchor="ctr"/>
          <a:lstStyle/>
          <a:p>
            <a:r>
              <a:rPr lang="en-US" dirty="0"/>
              <a:t>Join Us in Action</a:t>
            </a:r>
          </a:p>
        </p:txBody>
      </p:sp>
    </p:spTree>
    <p:extLst>
      <p:ext uri="{BB962C8B-B14F-4D97-AF65-F5344CB8AC3E}">
        <p14:creationId xmlns:p14="http://schemas.microsoft.com/office/powerpoint/2010/main" val="4173609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E4A439-365E-49A7-9DBA-851C5467ADF2}"/>
              </a:ext>
            </a:extLst>
          </p:cNvPr>
          <p:cNvSpPr>
            <a:spLocks noGrp="1"/>
          </p:cNvSpPr>
          <p:nvPr>
            <p:ph idx="1"/>
          </p:nvPr>
        </p:nvSpPr>
        <p:spPr>
          <a:xfrm>
            <a:off x="449426" y="1473237"/>
            <a:ext cx="9261103" cy="4991878"/>
          </a:xfrm>
          <a:prstGeom prst="rect">
            <a:avLst/>
          </a:prstGeom>
        </p:spPr>
        <p:txBody>
          <a:bodyPr>
            <a:normAutofit/>
          </a:bodyPr>
          <a:lstStyle/>
          <a:p>
            <a:pPr>
              <a:buClr>
                <a:srgbClr val="07596F"/>
              </a:buClr>
            </a:pPr>
            <a:endParaRPr lang="en-US" dirty="0"/>
          </a:p>
          <a:p>
            <a:pPr>
              <a:buClr>
                <a:srgbClr val="07596F"/>
              </a:buClr>
            </a:pPr>
            <a:r>
              <a:rPr lang="en-US" sz="1800" dirty="0"/>
              <a:t>The Veterans Crisis Line has a new, easy-to-remember number: </a:t>
            </a:r>
            <a:r>
              <a:rPr lang="en-US" sz="1800" dirty="0">
                <a:hlinkClick r:id="rId3"/>
              </a:rPr>
              <a:t>Dial 988 then Press 1</a:t>
            </a:r>
            <a:r>
              <a:rPr lang="en-US" sz="1800" dirty="0"/>
              <a:t>. </a:t>
            </a:r>
          </a:p>
          <a:p>
            <a:pPr>
              <a:buClr>
                <a:srgbClr val="07596F"/>
              </a:buClr>
            </a:pPr>
            <a:r>
              <a:rPr lang="en-US" sz="1800" dirty="0">
                <a:effectLst/>
              </a:rPr>
              <a:t>Help spread the word by visiting </a:t>
            </a:r>
            <a:r>
              <a:rPr lang="en-US" sz="1800" dirty="0">
                <a:effectLst/>
                <a:hlinkClick r:id="rId4"/>
              </a:rPr>
              <a:t>VeteransCrisisLine.net </a:t>
            </a:r>
            <a:r>
              <a:rPr lang="en-US" sz="1800" dirty="0">
                <a:effectLst/>
              </a:rPr>
              <a:t>to find downloadable assets. </a:t>
            </a:r>
            <a:endParaRPr lang="en-US" sz="1800" dirty="0"/>
          </a:p>
          <a:p>
            <a:pPr marL="0" indent="0">
              <a:buClr>
                <a:srgbClr val="07596F"/>
              </a:buClr>
              <a:buNone/>
            </a:pPr>
            <a:r>
              <a:rPr lang="en-US" sz="1800" dirty="0"/>
              <a:t>     </a:t>
            </a:r>
            <a:r>
              <a:rPr lang="en-US" sz="1800" dirty="0">
                <a:effectLst/>
              </a:rPr>
              <a:t>Here are a few simple actions you can take: </a:t>
            </a:r>
          </a:p>
          <a:p>
            <a:pPr lvl="1">
              <a:buClr>
                <a:srgbClr val="07596F"/>
              </a:buClr>
            </a:pPr>
            <a:r>
              <a:rPr lang="en-US" dirty="0">
                <a:effectLst/>
              </a:rPr>
              <a:t>Update your websites and digital assets with the new logo</a:t>
            </a:r>
          </a:p>
          <a:p>
            <a:pPr lvl="1">
              <a:buClr>
                <a:srgbClr val="07596F"/>
              </a:buClr>
            </a:pPr>
            <a:r>
              <a:rPr lang="en-US" dirty="0">
                <a:effectLst/>
              </a:rPr>
              <a:t>Share on social media using sample posts and graphics for use on Facebook, Twitter,      and Instagram </a:t>
            </a:r>
          </a:p>
          <a:p>
            <a:pPr lvl="1">
              <a:buClr>
                <a:srgbClr val="07596F"/>
              </a:buClr>
            </a:pPr>
            <a:r>
              <a:rPr lang="en-US" dirty="0">
                <a:effectLst/>
              </a:rPr>
              <a:t>Use a Dial 988 then Press 1 email signature image and video conference background</a:t>
            </a:r>
          </a:p>
          <a:p>
            <a:pPr lvl="1">
              <a:buClr>
                <a:srgbClr val="07596F"/>
              </a:buClr>
            </a:pPr>
            <a:r>
              <a:rPr lang="en-US" dirty="0">
                <a:effectLst/>
              </a:rPr>
              <a:t>Share the pre-written newsletter, blog, and email content with your networks</a:t>
            </a:r>
          </a:p>
          <a:p>
            <a:pPr marL="0" indent="0">
              <a:buNone/>
            </a:pPr>
            <a:endParaRPr lang="en-US" sz="1800" i="1" dirty="0">
              <a:highlight>
                <a:srgbClr val="FFFF00"/>
              </a:highlight>
            </a:endParaRPr>
          </a:p>
          <a:p>
            <a:pPr marL="0" indent="0">
              <a:buNone/>
            </a:pPr>
            <a:r>
              <a:rPr lang="en-US" sz="1800" i="1" dirty="0">
                <a:highlight>
                  <a:srgbClr val="FFFF00"/>
                </a:highlight>
              </a:rPr>
              <a:t>As mentioned in the notes section, copy and paste link to the Veterans Crisis Line PSA (</a:t>
            </a:r>
            <a:r>
              <a:rPr lang="en-US" sz="1800" i="1" dirty="0">
                <a:highlight>
                  <a:srgbClr val="FFFF00"/>
                </a:highlight>
                <a:hlinkClick r:id="rId4"/>
              </a:rPr>
              <a:t>library found here</a:t>
            </a:r>
            <a:r>
              <a:rPr lang="en-US" sz="1800" i="1" dirty="0">
                <a:highlight>
                  <a:srgbClr val="FFFF00"/>
                </a:highlight>
              </a:rPr>
              <a:t>) that you would like to show your audience. The PSA can be played from this slide.</a:t>
            </a:r>
          </a:p>
        </p:txBody>
      </p:sp>
      <p:sp>
        <p:nvSpPr>
          <p:cNvPr id="5" name="Slide Number Placeholder 3">
            <a:extLst>
              <a:ext uri="{FF2B5EF4-FFF2-40B4-BE49-F238E27FC236}">
                <a16:creationId xmlns:a16="http://schemas.microsoft.com/office/drawing/2014/main" id="{9923BDE7-160F-B0DC-51A9-05A14CF387BA}"/>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18</a:t>
            </a:fld>
            <a:endParaRPr lang="en-US" sz="1000" b="1" dirty="0">
              <a:solidFill>
                <a:schemeClr val="bg1"/>
              </a:solidFill>
            </a:endParaRPr>
          </a:p>
        </p:txBody>
      </p:sp>
      <p:sp>
        <p:nvSpPr>
          <p:cNvPr id="6" name="Title 5">
            <a:extLst>
              <a:ext uri="{FF2B5EF4-FFF2-40B4-BE49-F238E27FC236}">
                <a16:creationId xmlns:a16="http://schemas.microsoft.com/office/drawing/2014/main" id="{F99204D4-2838-47BB-3972-B0BEE932D0FB}"/>
              </a:ext>
            </a:extLst>
          </p:cNvPr>
          <p:cNvSpPr>
            <a:spLocks noGrp="1"/>
          </p:cNvSpPr>
          <p:nvPr>
            <p:ph type="title"/>
          </p:nvPr>
        </p:nvSpPr>
        <p:spPr/>
        <p:txBody>
          <a:bodyPr anchor="ctr"/>
          <a:lstStyle/>
          <a:p>
            <a:r>
              <a:rPr lang="en-US" sz="3200" dirty="0"/>
              <a:t>Share the Veterans Crisis Line with your Networks</a:t>
            </a:r>
            <a:endParaRPr lang="en-US" dirty="0"/>
          </a:p>
        </p:txBody>
      </p:sp>
      <p:pic>
        <p:nvPicPr>
          <p:cNvPr id="4" name="Picture 3" descr="Graphical user interface, text, application, chat or text message&#10;&#10;Description automatically generated">
            <a:extLst>
              <a:ext uri="{FF2B5EF4-FFF2-40B4-BE49-F238E27FC236}">
                <a16:creationId xmlns:a16="http://schemas.microsoft.com/office/drawing/2014/main" id="{45452B0F-4591-86C5-118A-A9E514258A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43342" y="1542595"/>
            <a:ext cx="2437167" cy="4332740"/>
          </a:xfrm>
          <a:prstGeom prst="rect">
            <a:avLst/>
          </a:prstGeom>
        </p:spPr>
      </p:pic>
    </p:spTree>
    <p:extLst>
      <p:ext uri="{BB962C8B-B14F-4D97-AF65-F5344CB8AC3E}">
        <p14:creationId xmlns:p14="http://schemas.microsoft.com/office/powerpoint/2010/main" val="2702714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7C035-DADF-094F-8EE6-294B5D994A5A}"/>
              </a:ext>
            </a:extLst>
          </p:cNvPr>
          <p:cNvSpPr>
            <a:spLocks noGrp="1"/>
          </p:cNvSpPr>
          <p:nvPr>
            <p:ph type="title"/>
          </p:nvPr>
        </p:nvSpPr>
        <p:spPr>
          <a:xfrm>
            <a:off x="736685" y="4149430"/>
            <a:ext cx="9886116" cy="499403"/>
          </a:xfrm>
        </p:spPr>
        <p:txBody>
          <a:bodyPr>
            <a:normAutofit fontScale="90000"/>
          </a:bodyPr>
          <a:lstStyle/>
          <a:p>
            <a:r>
              <a:rPr lang="en-US" dirty="0"/>
              <a:t>Discussion</a:t>
            </a:r>
          </a:p>
        </p:txBody>
      </p:sp>
    </p:spTree>
    <p:extLst>
      <p:ext uri="{BB962C8B-B14F-4D97-AF65-F5344CB8AC3E}">
        <p14:creationId xmlns:p14="http://schemas.microsoft.com/office/powerpoint/2010/main" val="624398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4B002D4-246B-F944-A5C8-397550026BA4}"/>
              </a:ext>
            </a:extLst>
          </p:cNvPr>
          <p:cNvSpPr txBox="1"/>
          <p:nvPr/>
        </p:nvSpPr>
        <p:spPr>
          <a:xfrm>
            <a:off x="4141782" y="2102325"/>
            <a:ext cx="3908435" cy="477054"/>
          </a:xfrm>
          <a:prstGeom prst="rect">
            <a:avLst/>
          </a:prstGeom>
          <a:noFill/>
        </p:spPr>
        <p:txBody>
          <a:bodyPr wrap="square" rtlCol="0" anchor="t">
            <a:spAutoFit/>
          </a:bodyPr>
          <a:lstStyle/>
          <a:p>
            <a:pPr algn="ctr"/>
            <a:r>
              <a:rPr lang="en-US" sz="2500" b="1" dirty="0">
                <a:solidFill>
                  <a:srgbClr val="0194D3"/>
                </a:solidFill>
              </a:rPr>
              <a:t>Follow us on social media.</a:t>
            </a:r>
          </a:p>
        </p:txBody>
      </p:sp>
      <p:grpSp>
        <p:nvGrpSpPr>
          <p:cNvPr id="6" name="Group 5">
            <a:extLst>
              <a:ext uri="{FF2B5EF4-FFF2-40B4-BE49-F238E27FC236}">
                <a16:creationId xmlns:a16="http://schemas.microsoft.com/office/drawing/2014/main" id="{372E1BD9-12A4-C5E3-DA9C-5DD667FB738F}"/>
              </a:ext>
            </a:extLst>
          </p:cNvPr>
          <p:cNvGrpSpPr/>
          <p:nvPr/>
        </p:nvGrpSpPr>
        <p:grpSpPr>
          <a:xfrm>
            <a:off x="906771" y="3095418"/>
            <a:ext cx="10378457" cy="653277"/>
            <a:chOff x="869020" y="2714198"/>
            <a:chExt cx="10378457" cy="653277"/>
          </a:xfrm>
        </p:grpSpPr>
        <p:pic>
          <p:nvPicPr>
            <p:cNvPr id="9" name="Picture 8">
              <a:extLst>
                <a:ext uri="{FF2B5EF4-FFF2-40B4-BE49-F238E27FC236}">
                  <a16:creationId xmlns:a16="http://schemas.microsoft.com/office/drawing/2014/main" id="{D30B8FA2-256A-A346-AFF7-A4163EEFC207}"/>
                </a:ext>
              </a:extLst>
            </p:cNvPr>
            <p:cNvPicPr>
              <a:picLocks noChangeAspect="1"/>
            </p:cNvPicPr>
            <p:nvPr/>
          </p:nvPicPr>
          <p:blipFill>
            <a:blip r:embed="rId3"/>
            <a:stretch>
              <a:fillRect/>
            </a:stretch>
          </p:blipFill>
          <p:spPr>
            <a:xfrm>
              <a:off x="869020" y="2717090"/>
              <a:ext cx="649748" cy="648233"/>
            </a:xfrm>
            <a:prstGeom prst="rect">
              <a:avLst/>
            </a:prstGeom>
          </p:spPr>
        </p:pic>
        <p:pic>
          <p:nvPicPr>
            <p:cNvPr id="12" name="Picture 11">
              <a:extLst>
                <a:ext uri="{FF2B5EF4-FFF2-40B4-BE49-F238E27FC236}">
                  <a16:creationId xmlns:a16="http://schemas.microsoft.com/office/drawing/2014/main" id="{A18C6F75-7097-4C4F-A467-C58819E9DB8C}"/>
                </a:ext>
              </a:extLst>
            </p:cNvPr>
            <p:cNvPicPr>
              <a:picLocks noChangeAspect="1"/>
            </p:cNvPicPr>
            <p:nvPr/>
          </p:nvPicPr>
          <p:blipFill>
            <a:blip r:embed="rId4"/>
            <a:stretch>
              <a:fillRect/>
            </a:stretch>
          </p:blipFill>
          <p:spPr>
            <a:xfrm>
              <a:off x="4499173" y="2717091"/>
              <a:ext cx="648233" cy="648233"/>
            </a:xfrm>
            <a:prstGeom prst="rect">
              <a:avLst/>
            </a:prstGeom>
          </p:spPr>
        </p:pic>
        <p:pic>
          <p:nvPicPr>
            <p:cNvPr id="15" name="Picture 14">
              <a:extLst>
                <a:ext uri="{FF2B5EF4-FFF2-40B4-BE49-F238E27FC236}">
                  <a16:creationId xmlns:a16="http://schemas.microsoft.com/office/drawing/2014/main" id="{11264807-C437-1B47-AA97-4FE562737A1C}"/>
                </a:ext>
              </a:extLst>
            </p:cNvPr>
            <p:cNvPicPr>
              <a:picLocks noChangeAspect="1"/>
            </p:cNvPicPr>
            <p:nvPr/>
          </p:nvPicPr>
          <p:blipFill>
            <a:blip r:embed="rId5"/>
            <a:stretch>
              <a:fillRect/>
            </a:stretch>
          </p:blipFill>
          <p:spPr>
            <a:xfrm>
              <a:off x="8620567" y="2717090"/>
              <a:ext cx="798018" cy="650385"/>
            </a:xfrm>
            <a:prstGeom prst="rect">
              <a:avLst/>
            </a:prstGeom>
          </p:spPr>
        </p:pic>
        <p:sp>
          <p:nvSpPr>
            <p:cNvPr id="19" name="TextBox 18">
              <a:extLst>
                <a:ext uri="{FF2B5EF4-FFF2-40B4-BE49-F238E27FC236}">
                  <a16:creationId xmlns:a16="http://schemas.microsoft.com/office/drawing/2014/main" id="{2BBC2A5E-D4E7-7E44-A370-AFAF80083F66}"/>
                </a:ext>
              </a:extLst>
            </p:cNvPr>
            <p:cNvSpPr txBox="1"/>
            <p:nvPr/>
          </p:nvSpPr>
          <p:spPr>
            <a:xfrm>
              <a:off x="1568084" y="2852698"/>
              <a:ext cx="1790180" cy="369332"/>
            </a:xfrm>
            <a:prstGeom prst="rect">
              <a:avLst/>
            </a:prstGeom>
            <a:noFill/>
          </p:spPr>
          <p:txBody>
            <a:bodyPr wrap="square" rtlCol="0">
              <a:spAutoFit/>
            </a:bodyPr>
            <a:lstStyle/>
            <a:p>
              <a:pPr algn="ctr"/>
              <a:r>
                <a:rPr lang="en-US" b="1" dirty="0">
                  <a:highlight>
                    <a:srgbClr val="FFFF00"/>
                  </a:highlight>
                  <a:hlinkClick r:id="rId6"/>
                </a:rPr>
                <a:t>@DeptVetAffairs</a:t>
              </a:r>
              <a:endParaRPr lang="en-US" b="1" dirty="0">
                <a:highlight>
                  <a:srgbClr val="FFFF00"/>
                </a:highlight>
              </a:endParaRPr>
            </a:p>
          </p:txBody>
        </p:sp>
        <p:sp>
          <p:nvSpPr>
            <p:cNvPr id="13" name="TextBox 12">
              <a:extLst>
                <a:ext uri="{FF2B5EF4-FFF2-40B4-BE49-F238E27FC236}">
                  <a16:creationId xmlns:a16="http://schemas.microsoft.com/office/drawing/2014/main" id="{74F1DE5C-78BA-7649-B192-9CE8B76090B6}"/>
                </a:ext>
              </a:extLst>
            </p:cNvPr>
            <p:cNvSpPr txBox="1"/>
            <p:nvPr/>
          </p:nvSpPr>
          <p:spPr>
            <a:xfrm>
              <a:off x="5211926" y="2714198"/>
              <a:ext cx="2264451" cy="646331"/>
            </a:xfrm>
            <a:prstGeom prst="rect">
              <a:avLst/>
            </a:prstGeom>
            <a:noFill/>
          </p:spPr>
          <p:txBody>
            <a:bodyPr wrap="square" rtlCol="0">
              <a:spAutoFit/>
            </a:bodyPr>
            <a:lstStyle/>
            <a:p>
              <a:pPr algn="ctr"/>
              <a:r>
                <a:rPr lang="en-US" b="1" dirty="0">
                  <a:highlight>
                    <a:srgbClr val="FFFF00"/>
                  </a:highlight>
                  <a:hlinkClick r:id="rId7"/>
                </a:rPr>
                <a:t>@U.S. Department of Veterans Affairs </a:t>
              </a:r>
              <a:endParaRPr lang="en-US" b="1" dirty="0">
                <a:highlight>
                  <a:srgbClr val="FFFF00"/>
                </a:highlight>
              </a:endParaRPr>
            </a:p>
          </p:txBody>
        </p:sp>
        <p:sp>
          <p:nvSpPr>
            <p:cNvPr id="18" name="TextBox 17">
              <a:extLst>
                <a:ext uri="{FF2B5EF4-FFF2-40B4-BE49-F238E27FC236}">
                  <a16:creationId xmlns:a16="http://schemas.microsoft.com/office/drawing/2014/main" id="{DF682F0B-38C4-5041-9563-3A029025875C}"/>
                </a:ext>
              </a:extLst>
            </p:cNvPr>
            <p:cNvSpPr txBox="1"/>
            <p:nvPr/>
          </p:nvSpPr>
          <p:spPr>
            <a:xfrm>
              <a:off x="9466609" y="2852698"/>
              <a:ext cx="1780868" cy="369332"/>
            </a:xfrm>
            <a:prstGeom prst="rect">
              <a:avLst/>
            </a:prstGeom>
            <a:noFill/>
          </p:spPr>
          <p:txBody>
            <a:bodyPr wrap="square" rtlCol="0">
              <a:spAutoFit/>
            </a:bodyPr>
            <a:lstStyle/>
            <a:p>
              <a:pPr algn="ctr"/>
              <a:r>
                <a:rPr lang="en-US" b="1" dirty="0">
                  <a:highlight>
                    <a:srgbClr val="FFFF00"/>
                  </a:highlight>
                  <a:hlinkClick r:id="rId8"/>
                </a:rPr>
                <a:t>@DeptVetAffairs</a:t>
              </a:r>
              <a:endParaRPr lang="en-US" b="1" dirty="0">
                <a:highlight>
                  <a:srgbClr val="FFFF00"/>
                </a:highlight>
              </a:endParaRPr>
            </a:p>
          </p:txBody>
        </p:sp>
      </p:grpSp>
      <p:grpSp>
        <p:nvGrpSpPr>
          <p:cNvPr id="5" name="Group 4">
            <a:extLst>
              <a:ext uri="{FF2B5EF4-FFF2-40B4-BE49-F238E27FC236}">
                <a16:creationId xmlns:a16="http://schemas.microsoft.com/office/drawing/2014/main" id="{D18EBCAF-B0BE-1151-10B0-A37CAD343D32}"/>
              </a:ext>
            </a:extLst>
          </p:cNvPr>
          <p:cNvGrpSpPr/>
          <p:nvPr/>
        </p:nvGrpSpPr>
        <p:grpSpPr>
          <a:xfrm>
            <a:off x="906771" y="4278618"/>
            <a:ext cx="10671184" cy="650389"/>
            <a:chOff x="869020" y="4021441"/>
            <a:chExt cx="10671184" cy="650389"/>
          </a:xfrm>
        </p:grpSpPr>
        <p:sp>
          <p:nvSpPr>
            <p:cNvPr id="21" name="TextBox 20">
              <a:extLst>
                <a:ext uri="{FF2B5EF4-FFF2-40B4-BE49-F238E27FC236}">
                  <a16:creationId xmlns:a16="http://schemas.microsoft.com/office/drawing/2014/main" id="{D27F1324-9562-E147-ACE1-F85B7AD0B218}"/>
                </a:ext>
              </a:extLst>
            </p:cNvPr>
            <p:cNvSpPr txBox="1"/>
            <p:nvPr/>
          </p:nvSpPr>
          <p:spPr>
            <a:xfrm>
              <a:off x="1517217" y="4183976"/>
              <a:ext cx="2332073" cy="323165"/>
            </a:xfrm>
            <a:prstGeom prst="rect">
              <a:avLst/>
            </a:prstGeom>
            <a:noFill/>
          </p:spPr>
          <p:txBody>
            <a:bodyPr wrap="square" rtlCol="0">
              <a:spAutoFit/>
            </a:bodyPr>
            <a:lstStyle/>
            <a:p>
              <a:pPr algn="ctr"/>
              <a:r>
                <a:rPr lang="en-US" sz="1500" b="1" dirty="0">
                  <a:highlight>
                    <a:srgbClr val="FFFF00"/>
                  </a:highlight>
                </a:rPr>
                <a:t>Add link to Instagram page</a:t>
              </a:r>
            </a:p>
          </p:txBody>
        </p:sp>
        <p:pic>
          <p:nvPicPr>
            <p:cNvPr id="14" name="Picture 13">
              <a:extLst>
                <a:ext uri="{FF2B5EF4-FFF2-40B4-BE49-F238E27FC236}">
                  <a16:creationId xmlns:a16="http://schemas.microsoft.com/office/drawing/2014/main" id="{55527667-CE83-0C03-47EC-7AA92ACC523A}"/>
                </a:ext>
              </a:extLst>
            </p:cNvPr>
            <p:cNvPicPr>
              <a:picLocks noChangeAspect="1"/>
            </p:cNvPicPr>
            <p:nvPr/>
          </p:nvPicPr>
          <p:blipFill>
            <a:blip r:embed="rId3"/>
            <a:stretch>
              <a:fillRect/>
            </a:stretch>
          </p:blipFill>
          <p:spPr>
            <a:xfrm>
              <a:off x="869020" y="4021441"/>
              <a:ext cx="649748" cy="648233"/>
            </a:xfrm>
            <a:prstGeom prst="rect">
              <a:avLst/>
            </a:prstGeom>
          </p:spPr>
        </p:pic>
        <p:pic>
          <p:nvPicPr>
            <p:cNvPr id="17" name="Picture 16">
              <a:extLst>
                <a:ext uri="{FF2B5EF4-FFF2-40B4-BE49-F238E27FC236}">
                  <a16:creationId xmlns:a16="http://schemas.microsoft.com/office/drawing/2014/main" id="{8F687526-FF73-7C35-0428-E30E90FF4578}"/>
                </a:ext>
              </a:extLst>
            </p:cNvPr>
            <p:cNvPicPr>
              <a:picLocks noChangeAspect="1"/>
            </p:cNvPicPr>
            <p:nvPr/>
          </p:nvPicPr>
          <p:blipFill>
            <a:blip r:embed="rId4"/>
            <a:stretch>
              <a:fillRect/>
            </a:stretch>
          </p:blipFill>
          <p:spPr>
            <a:xfrm>
              <a:off x="4499173" y="4021445"/>
              <a:ext cx="648233" cy="648233"/>
            </a:xfrm>
            <a:prstGeom prst="rect">
              <a:avLst/>
            </a:prstGeom>
          </p:spPr>
        </p:pic>
        <p:pic>
          <p:nvPicPr>
            <p:cNvPr id="20" name="Picture 19">
              <a:extLst>
                <a:ext uri="{FF2B5EF4-FFF2-40B4-BE49-F238E27FC236}">
                  <a16:creationId xmlns:a16="http://schemas.microsoft.com/office/drawing/2014/main" id="{50F5ED02-2C2D-E6DD-7CBB-CA47BCD37766}"/>
                </a:ext>
              </a:extLst>
            </p:cNvPr>
            <p:cNvPicPr>
              <a:picLocks noChangeAspect="1"/>
            </p:cNvPicPr>
            <p:nvPr/>
          </p:nvPicPr>
          <p:blipFill>
            <a:blip r:embed="rId5"/>
            <a:stretch>
              <a:fillRect/>
            </a:stretch>
          </p:blipFill>
          <p:spPr>
            <a:xfrm>
              <a:off x="8617544" y="4021445"/>
              <a:ext cx="798018" cy="650385"/>
            </a:xfrm>
            <a:prstGeom prst="rect">
              <a:avLst/>
            </a:prstGeom>
          </p:spPr>
        </p:pic>
        <p:sp>
          <p:nvSpPr>
            <p:cNvPr id="22" name="TextBox 21">
              <a:extLst>
                <a:ext uri="{FF2B5EF4-FFF2-40B4-BE49-F238E27FC236}">
                  <a16:creationId xmlns:a16="http://schemas.microsoft.com/office/drawing/2014/main" id="{230362D8-6A5D-6B6B-3F7A-AEA737A5F457}"/>
                </a:ext>
              </a:extLst>
            </p:cNvPr>
            <p:cNvSpPr txBox="1"/>
            <p:nvPr/>
          </p:nvSpPr>
          <p:spPr>
            <a:xfrm>
              <a:off x="5144304" y="4183978"/>
              <a:ext cx="2332073" cy="323165"/>
            </a:xfrm>
            <a:prstGeom prst="rect">
              <a:avLst/>
            </a:prstGeom>
            <a:noFill/>
          </p:spPr>
          <p:txBody>
            <a:bodyPr wrap="square" rtlCol="0">
              <a:spAutoFit/>
            </a:bodyPr>
            <a:lstStyle/>
            <a:p>
              <a:pPr algn="ctr"/>
              <a:r>
                <a:rPr lang="en-US" sz="1500" b="1" dirty="0">
                  <a:highlight>
                    <a:srgbClr val="FFFF00"/>
                  </a:highlight>
                </a:rPr>
                <a:t>Add link to Facebook page</a:t>
              </a:r>
            </a:p>
          </p:txBody>
        </p:sp>
        <p:sp>
          <p:nvSpPr>
            <p:cNvPr id="23" name="TextBox 22">
              <a:extLst>
                <a:ext uri="{FF2B5EF4-FFF2-40B4-BE49-F238E27FC236}">
                  <a16:creationId xmlns:a16="http://schemas.microsoft.com/office/drawing/2014/main" id="{14C4E030-1417-8C93-3CDC-E7E7C01A0A24}"/>
                </a:ext>
              </a:extLst>
            </p:cNvPr>
            <p:cNvSpPr txBox="1"/>
            <p:nvPr/>
          </p:nvSpPr>
          <p:spPr>
            <a:xfrm>
              <a:off x="9415562" y="4183977"/>
              <a:ext cx="2124642" cy="323165"/>
            </a:xfrm>
            <a:prstGeom prst="rect">
              <a:avLst/>
            </a:prstGeom>
            <a:noFill/>
          </p:spPr>
          <p:txBody>
            <a:bodyPr wrap="square" rtlCol="0">
              <a:spAutoFit/>
            </a:bodyPr>
            <a:lstStyle/>
            <a:p>
              <a:pPr algn="ctr"/>
              <a:r>
                <a:rPr lang="en-US" sz="1500" b="1" dirty="0">
                  <a:highlight>
                    <a:srgbClr val="FFFF00"/>
                  </a:highlight>
                </a:rPr>
                <a:t>Add link to Twitter page</a:t>
              </a:r>
            </a:p>
          </p:txBody>
        </p:sp>
      </p:grpSp>
      <p:sp>
        <p:nvSpPr>
          <p:cNvPr id="25" name="Slide Number Placeholder 3">
            <a:extLst>
              <a:ext uri="{FF2B5EF4-FFF2-40B4-BE49-F238E27FC236}">
                <a16:creationId xmlns:a16="http://schemas.microsoft.com/office/drawing/2014/main" id="{69DED97A-2B20-3481-2E37-7F410346B96E}"/>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20</a:t>
            </a:fld>
            <a:endParaRPr lang="en-US" sz="1000" b="1" dirty="0">
              <a:solidFill>
                <a:schemeClr val="bg1"/>
              </a:solidFill>
            </a:endParaRPr>
          </a:p>
        </p:txBody>
      </p:sp>
      <p:sp>
        <p:nvSpPr>
          <p:cNvPr id="4" name="Title 3">
            <a:extLst>
              <a:ext uri="{FF2B5EF4-FFF2-40B4-BE49-F238E27FC236}">
                <a16:creationId xmlns:a16="http://schemas.microsoft.com/office/drawing/2014/main" id="{37F34F8A-B430-4D82-F681-783D6CCCCD04}"/>
              </a:ext>
            </a:extLst>
          </p:cNvPr>
          <p:cNvSpPr>
            <a:spLocks noGrp="1"/>
          </p:cNvSpPr>
          <p:nvPr>
            <p:ph type="title"/>
          </p:nvPr>
        </p:nvSpPr>
        <p:spPr/>
        <p:txBody>
          <a:bodyPr anchor="ctr"/>
          <a:lstStyle/>
          <a:p>
            <a:r>
              <a:rPr lang="en-US" dirty="0"/>
              <a:t>Stay Connected</a:t>
            </a:r>
          </a:p>
        </p:txBody>
      </p:sp>
    </p:spTree>
    <p:extLst>
      <p:ext uri="{BB962C8B-B14F-4D97-AF65-F5344CB8AC3E}">
        <p14:creationId xmlns:p14="http://schemas.microsoft.com/office/powerpoint/2010/main" val="429009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0AB845D-FCF5-FD47-8E2C-0F102315136C}"/>
              </a:ext>
            </a:extLst>
          </p:cNvPr>
          <p:cNvSpPr>
            <a:spLocks noGrp="1"/>
          </p:cNvSpPr>
          <p:nvPr>
            <p:ph type="title"/>
          </p:nvPr>
        </p:nvSpPr>
        <p:spPr>
          <a:xfrm>
            <a:off x="838200" y="3039054"/>
            <a:ext cx="10515600" cy="1087342"/>
          </a:xfrm>
        </p:spPr>
        <p:txBody>
          <a:bodyPr anchor="t">
            <a:noAutofit/>
          </a:bodyPr>
          <a:lstStyle/>
          <a:p>
            <a:pPr algn="ctr">
              <a:lnSpc>
                <a:spcPct val="200000"/>
              </a:lnSpc>
            </a:pPr>
            <a:r>
              <a:rPr lang="en-US" sz="2800" dirty="0">
                <a:highlight>
                  <a:srgbClr val="FFFF00"/>
                </a:highlight>
              </a:rPr>
              <a:t>[Insert Contact Email or Team Website]</a:t>
            </a:r>
          </a:p>
        </p:txBody>
      </p:sp>
      <p:sp>
        <p:nvSpPr>
          <p:cNvPr id="8" name="TextBox 7">
            <a:extLst>
              <a:ext uri="{FF2B5EF4-FFF2-40B4-BE49-F238E27FC236}">
                <a16:creationId xmlns:a16="http://schemas.microsoft.com/office/drawing/2014/main" id="{775A5CA9-49A5-67ED-8D40-06F5C286DE3D}"/>
              </a:ext>
            </a:extLst>
          </p:cNvPr>
          <p:cNvSpPr txBox="1"/>
          <p:nvPr/>
        </p:nvSpPr>
        <p:spPr>
          <a:xfrm>
            <a:off x="3320955" y="4235285"/>
            <a:ext cx="5550090" cy="369332"/>
          </a:xfrm>
          <a:prstGeom prst="rect">
            <a:avLst/>
          </a:prstGeom>
          <a:noFill/>
        </p:spPr>
        <p:txBody>
          <a:bodyPr wrap="square" rtlCol="0">
            <a:spAutoFit/>
          </a:bodyPr>
          <a:lstStyle/>
          <a:p>
            <a:pPr algn="ctr"/>
            <a:r>
              <a:rPr lang="en-US" b="1" dirty="0">
                <a:highlight>
                  <a:srgbClr val="FFFF00"/>
                </a:highlight>
              </a:rPr>
              <a:t>[Insert image of your logo]</a:t>
            </a:r>
          </a:p>
        </p:txBody>
      </p:sp>
      <p:sp>
        <p:nvSpPr>
          <p:cNvPr id="9" name="Rectangle 8">
            <a:extLst>
              <a:ext uri="{FF2B5EF4-FFF2-40B4-BE49-F238E27FC236}">
                <a16:creationId xmlns:a16="http://schemas.microsoft.com/office/drawing/2014/main" id="{E8597197-EB7F-59AB-7C2D-0384218833BF}"/>
              </a:ext>
            </a:extLst>
          </p:cNvPr>
          <p:cNvSpPr/>
          <p:nvPr/>
        </p:nvSpPr>
        <p:spPr>
          <a:xfrm>
            <a:off x="197893" y="893928"/>
            <a:ext cx="409432" cy="641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3">
            <a:extLst>
              <a:ext uri="{FF2B5EF4-FFF2-40B4-BE49-F238E27FC236}">
                <a16:creationId xmlns:a16="http://schemas.microsoft.com/office/drawing/2014/main" id="{44A61A31-16A4-F442-B374-A946C0F0FDE7}"/>
              </a:ext>
            </a:extLst>
          </p:cNvPr>
          <p:cNvSpPr txBox="1">
            <a:spLocks/>
          </p:cNvSpPr>
          <p:nvPr/>
        </p:nvSpPr>
        <p:spPr>
          <a:xfrm>
            <a:off x="10921903" y="6465115"/>
            <a:ext cx="1067937" cy="209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CD12D91-5F71-FE4F-A594-B9667DC21877}" type="slidenum">
              <a:rPr lang="en-US" sz="1000" b="1" smtClean="0">
                <a:solidFill>
                  <a:schemeClr val="bg1"/>
                </a:solidFill>
              </a:rPr>
              <a:pPr algn="r"/>
              <a:t>21</a:t>
            </a:fld>
            <a:endParaRPr lang="en-US" sz="1000" b="1" dirty="0">
              <a:solidFill>
                <a:schemeClr val="bg1"/>
              </a:solidFill>
            </a:endParaRPr>
          </a:p>
        </p:txBody>
      </p:sp>
    </p:spTree>
    <p:extLst>
      <p:ext uri="{BB962C8B-B14F-4D97-AF65-F5344CB8AC3E}">
        <p14:creationId xmlns:p14="http://schemas.microsoft.com/office/powerpoint/2010/main" val="317422724"/>
      </p:ext>
    </p:extLst>
  </p:cSld>
  <p:clrMapOvr>
    <a:masterClrMapping/>
  </p:clrMapOvr>
</p:sld>
</file>

<file path=ppt/theme/theme1.xml><?xml version="1.0" encoding="utf-8"?>
<a:theme xmlns:a="http://schemas.openxmlformats.org/drawingml/2006/main" name="Mai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bff655e-9d2d-4277-8f1b-d3dca3bf465e" xsi:nil="true"/>
    <lcf76f155ced4ddcb4097134ff3c332f xmlns="735da86d-8eb8-4cc6-88d5-93088148c5a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0AEFD88609054BB16607CBF3DB2EA7" ma:contentTypeVersion="18" ma:contentTypeDescription="Create a new document." ma:contentTypeScope="" ma:versionID="2a4e495aafbcb3384b892048a4517ba6">
  <xsd:schema xmlns:xsd="http://www.w3.org/2001/XMLSchema" xmlns:xs="http://www.w3.org/2001/XMLSchema" xmlns:p="http://schemas.microsoft.com/office/2006/metadata/properties" xmlns:ns2="735da86d-8eb8-4cc6-88d5-93088148c5ac" xmlns:ns3="6bff655e-9d2d-4277-8f1b-d3dca3bf465e" targetNamespace="http://schemas.microsoft.com/office/2006/metadata/properties" ma:root="true" ma:fieldsID="dd63c68349159a344733753307fdcdb1" ns2:_="" ns3:_="">
    <xsd:import namespace="735da86d-8eb8-4cc6-88d5-93088148c5ac"/>
    <xsd:import namespace="6bff655e-9d2d-4277-8f1b-d3dca3bf465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5da86d-8eb8-4cc6-88d5-93088148c5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d396fbf-84ae-4ccc-b0ee-2e7811a3b7d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ff655e-9d2d-4277-8f1b-d3dca3bf465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e194d11-ecd4-4cf9-9a32-050c3eeddc33}" ma:internalName="TaxCatchAll" ma:showField="CatchAllData" ma:web="6bff655e-9d2d-4277-8f1b-d3dca3bf46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39CCD2-C234-4C00-A508-CDBDE064474C}">
  <ds:schemaRefs>
    <ds:schemaRef ds:uri="http://schemas.microsoft.com/sharepoint/v3/contenttype/forms"/>
  </ds:schemaRefs>
</ds:datastoreItem>
</file>

<file path=customXml/itemProps2.xml><?xml version="1.0" encoding="utf-8"?>
<ds:datastoreItem xmlns:ds="http://schemas.openxmlformats.org/officeDocument/2006/customXml" ds:itemID="{A8763B74-9A1A-402C-8984-F802EC2B710D}">
  <ds:schemaRefs>
    <ds:schemaRef ds:uri="http://purl.org/dc/terms/"/>
    <ds:schemaRef ds:uri="http://purl.org/dc/elements/1.1/"/>
    <ds:schemaRef ds:uri="http://www.w3.org/XML/1998/namespace"/>
    <ds:schemaRef ds:uri="http://schemas.openxmlformats.org/package/2006/metadata/core-properties"/>
    <ds:schemaRef ds:uri="http://schemas.microsoft.com/office/2006/documentManagement/types"/>
    <ds:schemaRef ds:uri="01df0339-f692-4954-a4e5-496fb2de059b"/>
    <ds:schemaRef ds:uri="http://schemas.microsoft.com/office/infopath/2007/PartnerControls"/>
    <ds:schemaRef ds:uri="5c194d35-2475-43bf-8bfe-c1875af76223"/>
    <ds:schemaRef ds:uri="http://schemas.microsoft.com/office/2006/metadata/properties"/>
    <ds:schemaRef ds:uri="http://purl.org/dc/dcmitype/"/>
    <ds:schemaRef ds:uri="b4e63a88-fa17-4b03-a0a6-4b1cd402f551"/>
    <ds:schemaRef ds:uri="http://schemas.microsoft.com/sharepoint/v3"/>
    <ds:schemaRef ds:uri="7f287b6d-9ab2-457b-9f58-f198da948a3d"/>
    <ds:schemaRef ds:uri="6f460c9a-e810-45d0-9d4d-18d04f212cd4"/>
    <ds:schemaRef ds:uri="d67d81ec-e92a-45b9-8444-b652d9602e60"/>
  </ds:schemaRefs>
</ds:datastoreItem>
</file>

<file path=customXml/itemProps3.xml><?xml version="1.0" encoding="utf-8"?>
<ds:datastoreItem xmlns:ds="http://schemas.openxmlformats.org/officeDocument/2006/customXml" ds:itemID="{70E288B7-5DB8-4B97-BC0A-FCC1C92B9502}"/>
</file>

<file path=docProps/app.xml><?xml version="1.0" encoding="utf-8"?>
<Properties xmlns="http://schemas.openxmlformats.org/officeDocument/2006/extended-properties" xmlns:vt="http://schemas.openxmlformats.org/officeDocument/2006/docPropsVTypes">
  <TotalTime>7487</TotalTime>
  <Words>1995</Words>
  <Application>Microsoft Office PowerPoint</Application>
  <PresentationFormat>Widescreen</PresentationFormat>
  <Paragraphs>189</Paragraphs>
  <Slides>21</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Main</vt:lpstr>
      <vt:lpstr>THIS SLIDE IS TO BE REMOVED AFTER READING</vt:lpstr>
      <vt:lpstr>Team Name</vt:lpstr>
      <vt:lpstr>Governor’s and Mayor’s Challenge to Prevent Suicide Among Service Members, Veterans, and their Families</vt:lpstr>
      <vt:lpstr>About the Challenge</vt:lpstr>
      <vt:lpstr>Partnering Across the Nation</vt:lpstr>
      <vt:lpstr>Community-Based Interventions</vt:lpstr>
      <vt:lpstr>Priority Areas of Focus</vt:lpstr>
      <vt:lpstr>[State/Community] [Governor’s/Mayor’s] Challenge</vt:lpstr>
      <vt:lpstr>Team Composition</vt:lpstr>
      <vt:lpstr>Program Highlight</vt:lpstr>
      <vt:lpstr>Next Steps</vt:lpstr>
      <vt:lpstr>Lessons Learned Through Our Challenge So Far</vt:lpstr>
      <vt:lpstr>The Public Health Approach</vt:lpstr>
      <vt:lpstr>VA’s Public Health Strategy</vt:lpstr>
      <vt:lpstr>Suicide Prevention 2.0 Vision for the Distance:  Combining Community &amp; Clinical Interventions  </vt:lpstr>
      <vt:lpstr>Anchors of Hope</vt:lpstr>
      <vt:lpstr>Join Us in Action</vt:lpstr>
      <vt:lpstr>Share the Veterans Crisis Line with your Networks</vt:lpstr>
      <vt:lpstr>Discussion</vt:lpstr>
      <vt:lpstr>Stay Connected</vt:lpstr>
      <vt:lpstr>[Insert Contact Email or Team Website]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Mayor’s and Governor’s Challenge Toolkit</dc:title>
  <dc:creator>Lillie Thurman</dc:creator>
  <cp:lastModifiedBy>Le, Andrea L.</cp:lastModifiedBy>
  <cp:revision>53</cp:revision>
  <dcterms:created xsi:type="dcterms:W3CDTF">2019-12-06T17:15:37Z</dcterms:created>
  <dcterms:modified xsi:type="dcterms:W3CDTF">2022-08-17T19:42:06Z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0x010100B3E39B5CC5BEBA418C73FA135777870E</vt:lpwstr>
  </property>
  <property fmtid="{D5CDD505-2E9C-101B-9397-08002B2CF9AE}" pid="3" name="MediaServiceImageTags">
    <vt:lpwstr/>
  </property>
</Properties>
</file>